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329" r:id="rId4"/>
    <p:sldId id="361" r:id="rId5"/>
    <p:sldId id="441" r:id="rId6"/>
    <p:sldId id="323" r:id="rId7"/>
    <p:sldId id="362" r:id="rId8"/>
    <p:sldId id="363" r:id="rId9"/>
    <p:sldId id="364" r:id="rId10"/>
    <p:sldId id="263" r:id="rId11"/>
    <p:sldId id="365" r:id="rId12"/>
    <p:sldId id="330" r:id="rId13"/>
    <p:sldId id="369" r:id="rId14"/>
    <p:sldId id="370" r:id="rId15"/>
    <p:sldId id="371" r:id="rId16"/>
    <p:sldId id="372" r:id="rId17"/>
    <p:sldId id="373" r:id="rId18"/>
    <p:sldId id="374" r:id="rId19"/>
    <p:sldId id="376" r:id="rId20"/>
    <p:sldId id="375" r:id="rId21"/>
    <p:sldId id="377" r:id="rId22"/>
    <p:sldId id="378" r:id="rId23"/>
    <p:sldId id="379" r:id="rId24"/>
    <p:sldId id="380" r:id="rId25"/>
    <p:sldId id="381" r:id="rId26"/>
    <p:sldId id="382" r:id="rId27"/>
    <p:sldId id="384" r:id="rId28"/>
    <p:sldId id="383" r:id="rId29"/>
    <p:sldId id="385" r:id="rId30"/>
    <p:sldId id="386" r:id="rId31"/>
    <p:sldId id="408" r:id="rId32"/>
    <p:sldId id="387" r:id="rId33"/>
    <p:sldId id="388" r:id="rId34"/>
    <p:sldId id="404" r:id="rId35"/>
    <p:sldId id="395" r:id="rId36"/>
    <p:sldId id="405" r:id="rId37"/>
    <p:sldId id="406" r:id="rId38"/>
    <p:sldId id="399" r:id="rId39"/>
    <p:sldId id="400" r:id="rId40"/>
    <p:sldId id="401" r:id="rId41"/>
    <p:sldId id="402" r:id="rId42"/>
    <p:sldId id="403" r:id="rId43"/>
    <p:sldId id="398" r:id="rId44"/>
    <p:sldId id="396" r:id="rId45"/>
    <p:sldId id="397" r:id="rId46"/>
    <p:sldId id="407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325" r:id="rId55"/>
    <p:sldId id="416" r:id="rId56"/>
    <p:sldId id="417" r:id="rId57"/>
    <p:sldId id="418" r:id="rId58"/>
    <p:sldId id="419" r:id="rId59"/>
    <p:sldId id="420" r:id="rId60"/>
    <p:sldId id="327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2" r:id="rId71"/>
    <p:sldId id="442" r:id="rId72"/>
    <p:sldId id="433" r:id="rId73"/>
    <p:sldId id="443" r:id="rId74"/>
    <p:sldId id="434" r:id="rId75"/>
    <p:sldId id="350" r:id="rId76"/>
    <p:sldId id="435" r:id="rId77"/>
    <p:sldId id="437" r:id="rId78"/>
    <p:sldId id="436" r:id="rId79"/>
    <p:sldId id="438" r:id="rId80"/>
    <p:sldId id="440" r:id="rId81"/>
    <p:sldId id="262" r:id="rId8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EE2"/>
    <a:srgbClr val="D9C4EE"/>
    <a:srgbClr val="3B1B5C"/>
    <a:srgbClr val="57BB9C"/>
    <a:srgbClr val="AFDFD0"/>
    <a:srgbClr val="4F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8480" autoAdjust="0"/>
  </p:normalViewPr>
  <p:slideViewPr>
    <p:cSldViewPr showGuides="1">
      <p:cViewPr>
        <p:scale>
          <a:sx n="152" d="100"/>
          <a:sy n="152" d="100"/>
        </p:scale>
        <p:origin x="1360" y="9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813DE-7293-4E8A-BE35-9B888F85EC99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55D1-5C25-4350-8C5B-609570357D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0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투빅스에는</a:t>
            </a:r>
            <a:r>
              <a:rPr lang="ko-KR" altLang="en-US" dirty="0" smtClean="0"/>
              <a:t> 크게 두 가지 부류의 사람이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통계 전공자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컴퓨터 공학 전공자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둘 다 아닌 사람도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저도 그렇고요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대다수는 그 두 분류에 속하는데요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두 가지 부류의 사람이 이때까지 배워온 것이 많이 </a:t>
            </a:r>
            <a:r>
              <a:rPr lang="ko-KR" altLang="en-US" baseline="0" dirty="0" err="1" smtClean="0"/>
              <a:t>다르다보니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싱크가</a:t>
            </a:r>
            <a:r>
              <a:rPr lang="ko-KR" altLang="en-US" baseline="0" dirty="0" smtClean="0"/>
              <a:t> 많이 안 맞습니다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투빅스에서</a:t>
            </a:r>
            <a:r>
              <a:rPr lang="ko-KR" altLang="en-US" baseline="0" dirty="0" smtClean="0"/>
              <a:t> 하는 활동은 두 가지 영역에서 배운 지식들이 고루 필요한데요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이번 강의는 그 두 가지 부류의 사람들의 </a:t>
            </a:r>
            <a:r>
              <a:rPr lang="ko-KR" altLang="en-US" baseline="0" dirty="0" err="1" smtClean="0"/>
              <a:t>싱크를</a:t>
            </a:r>
            <a:r>
              <a:rPr lang="ko-KR" altLang="en-US" baseline="0" dirty="0" smtClean="0"/>
              <a:t> 맞추는 역할도 겸하고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각 파트가 어떤 분에게는 이미 다 아는 내용일 수가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두 가지 영역 모두 아니신 분들에게는 두 배로 도움이 될 강의겠지요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  <a:p>
            <a:r>
              <a:rPr lang="ko-KR" altLang="en-US" dirty="0" smtClean="0"/>
              <a:t>이번 </a:t>
            </a:r>
            <a:r>
              <a:rPr lang="ko-KR" altLang="en-US" dirty="0" err="1" smtClean="0"/>
              <a:t>유닛은</a:t>
            </a:r>
            <a:r>
              <a:rPr lang="ko-KR" altLang="en-US" dirty="0" smtClean="0"/>
              <a:t> 통계 전공이 아니신 분들께 조금 더 도움이 될 만한 강의입니다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분석을 하는 과정을 간단하게 알려드릴 건데요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84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46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4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88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55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0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8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30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3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972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992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92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0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0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1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43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민콥스키는 유클리드 거리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맨하탄 거리를 일반화 해놓은 것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7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민콥스키는 유클리드 거리 </a:t>
            </a:r>
            <a:r>
              <a:rPr lang="en-US" altLang="ko-KR" baseline="0" dirty="0" smtClean="0"/>
              <a:t>/</a:t>
            </a:r>
            <a:r>
              <a:rPr lang="ko-KR" altLang="en-US" baseline="0" smtClean="0"/>
              <a:t> 맨하탄 거리를 일반화 해놓은 것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민콥스키는 유클리드 거리 </a:t>
            </a:r>
            <a:r>
              <a:rPr lang="en-US" altLang="ko-KR" baseline="0" dirty="0" smtClean="0"/>
              <a:t>/</a:t>
            </a:r>
            <a:r>
              <a:rPr lang="ko-KR" altLang="en-US" baseline="0" smtClean="0"/>
              <a:t> 맨하탄 거리를 일반화 해놓은 것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7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92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민콥스키는 유클리드 거리 </a:t>
            </a:r>
            <a:r>
              <a:rPr lang="en-US" altLang="ko-KR" baseline="0" dirty="0" smtClean="0"/>
              <a:t>/</a:t>
            </a:r>
            <a:r>
              <a:rPr lang="ko-KR" altLang="en-US" baseline="0" smtClean="0"/>
              <a:t> 맨하탄 거리를 일반화 해놓은 것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6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073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24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67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21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40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5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2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83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0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\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0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2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7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01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71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68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50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13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3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47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93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61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66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217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94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9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288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673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6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07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70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645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534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088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106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48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4478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Kaufman </a:t>
            </a:r>
            <a:r>
              <a:rPr lang="en-US" altLang="ko-KR" dirty="0" smtClean="0">
                <a:sym typeface="Wingdings"/>
              </a:rPr>
              <a:t> </a:t>
            </a:r>
            <a:r>
              <a:rPr lang="ko-KR" altLang="en-US" dirty="0" smtClean="0">
                <a:sym typeface="Wingdings"/>
              </a:rPr>
              <a:t>가장 중심에 위치한 데이터를 초기 센트로이드로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868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55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0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9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1797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넓어서 큰 원 안에 두개의 센트로이드가 들어오는게 전체 거리의 합이 더 작을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771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넓어서 큰 원 안에 두개의 센트로이드가 들어오는게 전체 거리의 합이 더 작을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3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845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733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227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4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14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998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상향식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하향식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5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753017" y="318899"/>
            <a:ext cx="1656184" cy="314604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algn="dist">
              <a:spcBef>
                <a:spcPts val="600"/>
              </a:spcBef>
            </a:pP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816061" y="555526"/>
            <a:ext cx="1557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오각형 16"/>
          <p:cNvSpPr/>
          <p:nvPr userDrawn="1"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 userDrawn="1"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a옛날목욕탕L" pitchFamily="18" charset="-127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>
          <a:xfrm>
            <a:off x="3753017" y="627534"/>
            <a:ext cx="1656183" cy="215478"/>
          </a:xfrm>
        </p:spPr>
        <p:txBody>
          <a:bodyPr>
            <a:noAutofit/>
          </a:bodyPr>
          <a:lstStyle>
            <a:lvl2pPr marL="457200" indent="0" algn="l">
              <a:buNone/>
              <a:defRPr sz="900"/>
            </a:lvl2pPr>
          </a:lstStyle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524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97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2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1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0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5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097A-58AC-4BA3-B7E3-5CEE38A85376}" type="datetimeFigureOut">
              <a:rPr lang="ko-KR" altLang="en-US" smtClean="0"/>
              <a:pPr/>
              <a:t>2017. 8. 2.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5A6C-CD98-476A-9876-AAD9E5F984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www.stat.berkeley.edu/~s133/dendo1.png" TargetMode="External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5471" y="-68029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753017" y="318899"/>
            <a:ext cx="1656184" cy="314604"/>
          </a:xfrm>
        </p:spPr>
        <p:txBody>
          <a:bodyPr>
            <a:noAutofit/>
          </a:bodyPr>
          <a:lstStyle/>
          <a:p>
            <a:pPr marL="0" indent="0" algn="dist">
              <a:spcBef>
                <a:spcPts val="600"/>
              </a:spcBef>
              <a:buNone/>
            </a:pP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R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 교육 세미나 </a:t>
            </a: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3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주차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3017" y="555526"/>
            <a:ext cx="16561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9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ToBig’s</a:t>
            </a:r>
            <a:r>
              <a: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 7</a:t>
            </a:r>
            <a:r>
              <a:rPr lang="ko-KR" altLang="en-US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기 이광록</a:t>
            </a:r>
            <a:endParaRPr lang="en-US" altLang="ko-KR" sz="9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816061" y="555526"/>
            <a:ext cx="1557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endParaRPr lang="en-US" altLang="ko-KR" sz="48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군집화</a:t>
            </a:r>
            <a:endParaRPr lang="en-US" altLang="ko-KR" sz="48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2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</a:t>
            </a:r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Clustering)</a:t>
            </a:r>
            <a:endParaRPr lang="en-US" altLang="ko-KR" sz="3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56592" y="1275606"/>
            <a:ext cx="727280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Case Study. 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파이썬 스터디 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-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신촌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691680" y="1779662"/>
            <a:ext cx="5531688" cy="287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모서리가 둥근 직사각형 20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4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5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0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19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pPr algn="l"/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Unit </a:t>
            </a:r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02.  </a:t>
            </a:r>
            <a:r>
              <a:rPr lang="ko-KR" altLang="en-US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계층적 군집화 </a:t>
            </a:r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(H-clustering)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7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4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4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95536" y="3354239"/>
            <a:ext cx="1097254" cy="864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1520" y="3219822"/>
            <a:ext cx="4176464" cy="1719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5536" y="3354239"/>
            <a:ext cx="1097254" cy="864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3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1520" y="3219822"/>
            <a:ext cx="4176464" cy="1719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5536" y="3354239"/>
            <a:ext cx="1097254" cy="864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4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1520" y="3219822"/>
            <a:ext cx="4176464" cy="1719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5536" y="3354239"/>
            <a:ext cx="1097254" cy="864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395764" y="411511"/>
            <a:ext cx="5128564" cy="2376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4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6200000">
            <a:off x="-3134196" y="1636985"/>
            <a:ext cx="5832648" cy="3237682"/>
          </a:xfrm>
          <a:prstGeom prst="roundRect">
            <a:avLst>
              <a:gd name="adj" fmla="val 2226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5400000">
            <a:off x="-1086440" y="2130566"/>
            <a:ext cx="4249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600" dirty="0" smtClean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Contents</a:t>
            </a:r>
            <a:endParaRPr lang="ko-KR" altLang="en-US" sz="5400" spc="6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11760" y="1162070"/>
            <a:ext cx="67322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11760" y="1851670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411760" y="2499742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3147814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411760" y="3760635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2411760" y="1347614"/>
            <a:ext cx="501776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Unit  </a:t>
            </a:r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01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ㅣ  </a:t>
            </a:r>
            <a:r>
              <a:rPr lang="ko-KR" altLang="en-US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군집화 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11760" y="1995686"/>
            <a:ext cx="580357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Unit  02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(Hierarchical Clustering)</a:t>
            </a:r>
            <a:endParaRPr lang="ko-KR" altLang="en-US" sz="1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411760" y="2613162"/>
            <a:ext cx="601789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Unit  03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411760" y="3257405"/>
            <a:ext cx="637508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Unit  04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ko-KR" altLang="en-US" sz="1400" spc="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026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5612524" y="14399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7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483768" y="920135"/>
            <a:ext cx="1296144" cy="9929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1520" y="3219822"/>
            <a:ext cx="4176464" cy="1719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03848" y="1347614"/>
            <a:ext cx="530419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5536" y="3354239"/>
            <a:ext cx="1097254" cy="864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395764" y="411511"/>
            <a:ext cx="5128564" cy="23762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-396552" y="887384"/>
            <a:ext cx="8687112" cy="391661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4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727280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파이썬 스터디 </a:t>
            </a:r>
            <a:r>
              <a:rPr lang="mr-IN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–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신촌 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H - Clustering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"/>
          <p:cNvSpPr txBox="1"/>
          <p:nvPr/>
        </p:nvSpPr>
        <p:spPr>
          <a:xfrm>
            <a:off x="4096435" y="394164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서현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2" name="TextBox 1"/>
          <p:cNvSpPr txBox="1"/>
          <p:nvPr/>
        </p:nvSpPr>
        <p:spPr>
          <a:xfrm>
            <a:off x="4768411" y="3941643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은서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3" name="TextBox 1"/>
          <p:cNvSpPr txBox="1"/>
          <p:nvPr/>
        </p:nvSpPr>
        <p:spPr>
          <a:xfrm>
            <a:off x="5396829" y="395638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ea typeface="a옛날목욕탕L"/>
              </a:rPr>
              <a:t>광록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4" name="TextBox 1"/>
          <p:cNvSpPr txBox="1"/>
          <p:nvPr/>
        </p:nvSpPr>
        <p:spPr>
          <a:xfrm>
            <a:off x="7475983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다솔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6779568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수현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6" name="TextBox 1"/>
          <p:cNvSpPr txBox="1"/>
          <p:nvPr/>
        </p:nvSpPr>
        <p:spPr>
          <a:xfrm>
            <a:off x="6149677" y="3936738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인재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7" name="TextBox 1"/>
          <p:cNvSpPr txBox="1"/>
          <p:nvPr/>
        </p:nvSpPr>
        <p:spPr>
          <a:xfrm>
            <a:off x="8172400" y="3941642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지수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108" name="직선 연결선[R] 107"/>
          <p:cNvCxnSpPr/>
          <p:nvPr/>
        </p:nvCxnSpPr>
        <p:spPr>
          <a:xfrm flipV="1">
            <a:off x="7091772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/>
          <p:cNvCxnSpPr/>
          <p:nvPr/>
        </p:nvCxnSpPr>
        <p:spPr>
          <a:xfrm flipV="1">
            <a:off x="7763508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[R] 109"/>
          <p:cNvCxnSpPr/>
          <p:nvPr/>
        </p:nvCxnSpPr>
        <p:spPr>
          <a:xfrm flipV="1">
            <a:off x="6442291" y="2847220"/>
            <a:ext cx="0" cy="109759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/>
          <p:cNvCxnSpPr/>
          <p:nvPr/>
        </p:nvCxnSpPr>
        <p:spPr>
          <a:xfrm flipV="1">
            <a:off x="8496436" y="2372604"/>
            <a:ext cx="0" cy="156903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/>
          <p:cNvCxnSpPr/>
          <p:nvPr/>
        </p:nvCxnSpPr>
        <p:spPr>
          <a:xfrm flipV="1">
            <a:off x="5736227" y="2847220"/>
            <a:ext cx="0" cy="10935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/>
          <p:cNvCxnSpPr/>
          <p:nvPr/>
        </p:nvCxnSpPr>
        <p:spPr>
          <a:xfrm flipV="1">
            <a:off x="5092447" y="3363838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/>
          <p:cNvCxnSpPr/>
          <p:nvPr/>
        </p:nvCxnSpPr>
        <p:spPr>
          <a:xfrm flipV="1">
            <a:off x="4420471" y="3367012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/>
          <p:cNvCxnSpPr/>
          <p:nvPr/>
        </p:nvCxnSpPr>
        <p:spPr>
          <a:xfrm>
            <a:off x="7091772" y="3361673"/>
            <a:ext cx="67173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/>
          <p:cNvCxnSpPr/>
          <p:nvPr/>
        </p:nvCxnSpPr>
        <p:spPr>
          <a:xfrm flipV="1">
            <a:off x="7445843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/>
          <p:cNvCxnSpPr/>
          <p:nvPr/>
        </p:nvCxnSpPr>
        <p:spPr>
          <a:xfrm>
            <a:off x="6442291" y="2847220"/>
            <a:ext cx="100355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/>
          <p:cNvCxnSpPr/>
          <p:nvPr/>
        </p:nvCxnSpPr>
        <p:spPr>
          <a:xfrm>
            <a:off x="4420471" y="3363838"/>
            <a:ext cx="67197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118"/>
          <p:cNvCxnSpPr/>
          <p:nvPr/>
        </p:nvCxnSpPr>
        <p:spPr>
          <a:xfrm flipV="1">
            <a:off x="4752020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/>
          <p:cNvCxnSpPr/>
          <p:nvPr/>
        </p:nvCxnSpPr>
        <p:spPr>
          <a:xfrm>
            <a:off x="4752020" y="2847220"/>
            <a:ext cx="98420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/>
          <p:cNvCxnSpPr/>
          <p:nvPr/>
        </p:nvCxnSpPr>
        <p:spPr>
          <a:xfrm flipV="1">
            <a:off x="6948264" y="2372604"/>
            <a:ext cx="0" cy="4746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/>
          <p:cNvCxnSpPr/>
          <p:nvPr/>
        </p:nvCxnSpPr>
        <p:spPr>
          <a:xfrm>
            <a:off x="6948264" y="2372604"/>
            <a:ext cx="154817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/>
          <p:cNvCxnSpPr/>
          <p:nvPr/>
        </p:nvCxnSpPr>
        <p:spPr>
          <a:xfrm flipV="1">
            <a:off x="7882974" y="1851670"/>
            <a:ext cx="0" cy="52093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/>
          <p:nvPr/>
        </p:nvCxnSpPr>
        <p:spPr>
          <a:xfrm flipH="1">
            <a:off x="5244123" y="1851670"/>
            <a:ext cx="263885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 flipV="1">
            <a:off x="5244123" y="1850011"/>
            <a:ext cx="0" cy="99773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8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727280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파이썬 스터디 </a:t>
            </a:r>
            <a:r>
              <a:rPr lang="mr-IN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–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신촌 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H - Clustering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1"/>
          <p:cNvSpPr txBox="1"/>
          <p:nvPr/>
        </p:nvSpPr>
        <p:spPr>
          <a:xfrm>
            <a:off x="5857585" y="1637387"/>
            <a:ext cx="134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군집 수 </a:t>
            </a:r>
            <a:r>
              <a:rPr lang="en-US" altLang="ko-KR" b="1" dirty="0" smtClean="0">
                <a:ea typeface="a옛날목욕탕L"/>
              </a:rPr>
              <a:t>=</a:t>
            </a:r>
            <a:r>
              <a:rPr lang="ko-KR" altLang="en-US" b="1" dirty="0" smtClean="0">
                <a:ea typeface="a옛날목욕탕L"/>
              </a:rPr>
              <a:t> </a:t>
            </a:r>
            <a:r>
              <a:rPr lang="en-US" altLang="ko-KR" b="1" dirty="0" smtClean="0">
                <a:ea typeface="a옛날목욕탕L"/>
              </a:rPr>
              <a:t>2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102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"/>
          <p:cNvSpPr txBox="1"/>
          <p:nvPr/>
        </p:nvSpPr>
        <p:spPr>
          <a:xfrm>
            <a:off x="4096435" y="394164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서현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4" name="TextBox 1"/>
          <p:cNvSpPr txBox="1"/>
          <p:nvPr/>
        </p:nvSpPr>
        <p:spPr>
          <a:xfrm>
            <a:off x="4768411" y="3941643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은서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96829" y="395638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ea typeface="a옛날목욕탕L"/>
              </a:rPr>
              <a:t>광록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6" name="TextBox 1"/>
          <p:cNvSpPr txBox="1"/>
          <p:nvPr/>
        </p:nvSpPr>
        <p:spPr>
          <a:xfrm>
            <a:off x="7475983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다솔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7" name="TextBox 1"/>
          <p:cNvSpPr txBox="1"/>
          <p:nvPr/>
        </p:nvSpPr>
        <p:spPr>
          <a:xfrm>
            <a:off x="6779568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수현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8" name="TextBox 1"/>
          <p:cNvSpPr txBox="1"/>
          <p:nvPr/>
        </p:nvSpPr>
        <p:spPr>
          <a:xfrm>
            <a:off x="6149677" y="3936738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인재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9" name="TextBox 1"/>
          <p:cNvSpPr txBox="1"/>
          <p:nvPr/>
        </p:nvSpPr>
        <p:spPr>
          <a:xfrm>
            <a:off x="8172400" y="3941642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지수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110" name="직선 연결선[R] 109"/>
          <p:cNvCxnSpPr/>
          <p:nvPr/>
        </p:nvCxnSpPr>
        <p:spPr>
          <a:xfrm flipV="1">
            <a:off x="7091772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/>
          <p:cNvCxnSpPr/>
          <p:nvPr/>
        </p:nvCxnSpPr>
        <p:spPr>
          <a:xfrm flipV="1">
            <a:off x="7763508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/>
          <p:cNvCxnSpPr/>
          <p:nvPr/>
        </p:nvCxnSpPr>
        <p:spPr>
          <a:xfrm flipV="1">
            <a:off x="6442291" y="2847220"/>
            <a:ext cx="0" cy="109759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/>
          <p:cNvCxnSpPr/>
          <p:nvPr/>
        </p:nvCxnSpPr>
        <p:spPr>
          <a:xfrm flipV="1">
            <a:off x="8496436" y="2372604"/>
            <a:ext cx="0" cy="156903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/>
          <p:cNvCxnSpPr/>
          <p:nvPr/>
        </p:nvCxnSpPr>
        <p:spPr>
          <a:xfrm flipV="1">
            <a:off x="5736227" y="2847220"/>
            <a:ext cx="0" cy="10935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/>
          <p:cNvCxnSpPr/>
          <p:nvPr/>
        </p:nvCxnSpPr>
        <p:spPr>
          <a:xfrm flipV="1">
            <a:off x="5092447" y="3363838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/>
          <p:cNvCxnSpPr/>
          <p:nvPr/>
        </p:nvCxnSpPr>
        <p:spPr>
          <a:xfrm flipV="1">
            <a:off x="4420471" y="3367012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/>
          <p:cNvCxnSpPr/>
          <p:nvPr/>
        </p:nvCxnSpPr>
        <p:spPr>
          <a:xfrm>
            <a:off x="7091772" y="3361673"/>
            <a:ext cx="67173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/>
          <p:cNvCxnSpPr/>
          <p:nvPr/>
        </p:nvCxnSpPr>
        <p:spPr>
          <a:xfrm flipV="1">
            <a:off x="7445843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118"/>
          <p:cNvCxnSpPr/>
          <p:nvPr/>
        </p:nvCxnSpPr>
        <p:spPr>
          <a:xfrm>
            <a:off x="6442291" y="2847220"/>
            <a:ext cx="100355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/>
          <p:cNvCxnSpPr/>
          <p:nvPr/>
        </p:nvCxnSpPr>
        <p:spPr>
          <a:xfrm>
            <a:off x="4420471" y="3363838"/>
            <a:ext cx="67197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/>
          <p:cNvCxnSpPr/>
          <p:nvPr/>
        </p:nvCxnSpPr>
        <p:spPr>
          <a:xfrm flipV="1">
            <a:off x="4752020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/>
          <p:cNvCxnSpPr/>
          <p:nvPr/>
        </p:nvCxnSpPr>
        <p:spPr>
          <a:xfrm>
            <a:off x="4752020" y="2847220"/>
            <a:ext cx="98420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 flipV="1">
            <a:off x="7882974" y="1851670"/>
            <a:ext cx="0" cy="52093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/>
          <p:cNvCxnSpPr/>
          <p:nvPr/>
        </p:nvCxnSpPr>
        <p:spPr>
          <a:xfrm flipH="1">
            <a:off x="5244123" y="1851670"/>
            <a:ext cx="263885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[R] 126"/>
          <p:cNvCxnSpPr/>
          <p:nvPr/>
        </p:nvCxnSpPr>
        <p:spPr>
          <a:xfrm flipV="1">
            <a:off x="5244123" y="1850011"/>
            <a:ext cx="0" cy="99773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4096435" y="2285999"/>
            <a:ext cx="1963828" cy="23019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6149131" y="2283718"/>
            <a:ext cx="2566273" cy="230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0" name="직선 연결선[R] 129"/>
          <p:cNvCxnSpPr/>
          <p:nvPr/>
        </p:nvCxnSpPr>
        <p:spPr>
          <a:xfrm flipV="1">
            <a:off x="6948264" y="2372604"/>
            <a:ext cx="0" cy="4746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[R] 130"/>
          <p:cNvCxnSpPr/>
          <p:nvPr/>
        </p:nvCxnSpPr>
        <p:spPr>
          <a:xfrm>
            <a:off x="6948264" y="2372604"/>
            <a:ext cx="154817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727280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파이썬 스터디 </a:t>
            </a:r>
            <a:r>
              <a:rPr lang="mr-IN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–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신촌 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H - Clustering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1"/>
          <p:cNvSpPr txBox="1"/>
          <p:nvPr/>
        </p:nvSpPr>
        <p:spPr>
          <a:xfrm>
            <a:off x="5857585" y="1637387"/>
            <a:ext cx="134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군집 수 </a:t>
            </a:r>
            <a:r>
              <a:rPr lang="en-US" altLang="ko-KR" b="1" dirty="0" smtClean="0">
                <a:ea typeface="a옛날목욕탕L"/>
              </a:rPr>
              <a:t>=</a:t>
            </a:r>
            <a:r>
              <a:rPr lang="ko-KR" altLang="en-US" b="1" dirty="0" smtClean="0">
                <a:ea typeface="a옛날목욕탕L"/>
              </a:rPr>
              <a:t> </a:t>
            </a:r>
            <a:r>
              <a:rPr lang="en-US" altLang="ko-KR" b="1" dirty="0" smtClean="0">
                <a:ea typeface="a옛날목욕탕L"/>
              </a:rPr>
              <a:t>3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102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"/>
          <p:cNvSpPr txBox="1"/>
          <p:nvPr/>
        </p:nvSpPr>
        <p:spPr>
          <a:xfrm>
            <a:off x="4096435" y="394164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서현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4" name="TextBox 1"/>
          <p:cNvSpPr txBox="1"/>
          <p:nvPr/>
        </p:nvSpPr>
        <p:spPr>
          <a:xfrm>
            <a:off x="4768411" y="3941643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은서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96829" y="395638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ea typeface="a옛날목욕탕L"/>
              </a:rPr>
              <a:t>광록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6" name="TextBox 1"/>
          <p:cNvSpPr txBox="1"/>
          <p:nvPr/>
        </p:nvSpPr>
        <p:spPr>
          <a:xfrm>
            <a:off x="7475983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다솔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7" name="TextBox 1"/>
          <p:cNvSpPr txBox="1"/>
          <p:nvPr/>
        </p:nvSpPr>
        <p:spPr>
          <a:xfrm>
            <a:off x="6779568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수현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8" name="TextBox 1"/>
          <p:cNvSpPr txBox="1"/>
          <p:nvPr/>
        </p:nvSpPr>
        <p:spPr>
          <a:xfrm>
            <a:off x="6149677" y="3936738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인재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09" name="TextBox 1"/>
          <p:cNvSpPr txBox="1"/>
          <p:nvPr/>
        </p:nvSpPr>
        <p:spPr>
          <a:xfrm>
            <a:off x="8172400" y="3941642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지수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110" name="직선 연결선[R] 109"/>
          <p:cNvCxnSpPr/>
          <p:nvPr/>
        </p:nvCxnSpPr>
        <p:spPr>
          <a:xfrm flipV="1">
            <a:off x="7091772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[R] 110"/>
          <p:cNvCxnSpPr/>
          <p:nvPr/>
        </p:nvCxnSpPr>
        <p:spPr>
          <a:xfrm flipV="1">
            <a:off x="7763508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/>
          <p:cNvCxnSpPr/>
          <p:nvPr/>
        </p:nvCxnSpPr>
        <p:spPr>
          <a:xfrm flipV="1">
            <a:off x="6442291" y="2847220"/>
            <a:ext cx="0" cy="109759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/>
          <p:cNvCxnSpPr/>
          <p:nvPr/>
        </p:nvCxnSpPr>
        <p:spPr>
          <a:xfrm flipV="1">
            <a:off x="8496436" y="2372604"/>
            <a:ext cx="0" cy="156903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/>
          <p:cNvCxnSpPr/>
          <p:nvPr/>
        </p:nvCxnSpPr>
        <p:spPr>
          <a:xfrm flipV="1">
            <a:off x="5736227" y="2847220"/>
            <a:ext cx="0" cy="10935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/>
          <p:cNvCxnSpPr/>
          <p:nvPr/>
        </p:nvCxnSpPr>
        <p:spPr>
          <a:xfrm flipV="1">
            <a:off x="5092447" y="3363838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[R] 115"/>
          <p:cNvCxnSpPr/>
          <p:nvPr/>
        </p:nvCxnSpPr>
        <p:spPr>
          <a:xfrm flipV="1">
            <a:off x="4420471" y="3367012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/>
          <p:cNvCxnSpPr/>
          <p:nvPr/>
        </p:nvCxnSpPr>
        <p:spPr>
          <a:xfrm>
            <a:off x="7091772" y="3361673"/>
            <a:ext cx="67173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/>
          <p:cNvCxnSpPr/>
          <p:nvPr/>
        </p:nvCxnSpPr>
        <p:spPr>
          <a:xfrm flipV="1">
            <a:off x="7445843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[R] 118"/>
          <p:cNvCxnSpPr/>
          <p:nvPr/>
        </p:nvCxnSpPr>
        <p:spPr>
          <a:xfrm>
            <a:off x="6442291" y="2847220"/>
            <a:ext cx="100355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119"/>
          <p:cNvCxnSpPr/>
          <p:nvPr/>
        </p:nvCxnSpPr>
        <p:spPr>
          <a:xfrm>
            <a:off x="4420471" y="3363838"/>
            <a:ext cx="67197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120"/>
          <p:cNvCxnSpPr/>
          <p:nvPr/>
        </p:nvCxnSpPr>
        <p:spPr>
          <a:xfrm flipV="1">
            <a:off x="4752020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[R] 121"/>
          <p:cNvCxnSpPr/>
          <p:nvPr/>
        </p:nvCxnSpPr>
        <p:spPr>
          <a:xfrm>
            <a:off x="4752020" y="2847220"/>
            <a:ext cx="98420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 flipV="1">
            <a:off x="7882974" y="1851670"/>
            <a:ext cx="0" cy="52093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[R] 125"/>
          <p:cNvCxnSpPr/>
          <p:nvPr/>
        </p:nvCxnSpPr>
        <p:spPr>
          <a:xfrm flipH="1">
            <a:off x="5244123" y="1851670"/>
            <a:ext cx="263885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[R] 126"/>
          <p:cNvCxnSpPr/>
          <p:nvPr/>
        </p:nvCxnSpPr>
        <p:spPr>
          <a:xfrm flipV="1">
            <a:off x="5244123" y="1850011"/>
            <a:ext cx="0" cy="99773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4096435" y="2285999"/>
            <a:ext cx="1963828" cy="23019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6149132" y="2283718"/>
            <a:ext cx="1866870" cy="230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8124054" y="2293666"/>
            <a:ext cx="636765" cy="23019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1" name="직선 연결선[R] 130"/>
          <p:cNvCxnSpPr/>
          <p:nvPr/>
        </p:nvCxnSpPr>
        <p:spPr>
          <a:xfrm flipV="1">
            <a:off x="6948264" y="2372604"/>
            <a:ext cx="0" cy="4746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[R] 131"/>
          <p:cNvCxnSpPr/>
          <p:nvPr/>
        </p:nvCxnSpPr>
        <p:spPr>
          <a:xfrm>
            <a:off x="6948264" y="2372604"/>
            <a:ext cx="154817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4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여기서 문제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2"/>
          <a:stretch/>
        </p:blipFill>
        <p:spPr>
          <a:xfrm>
            <a:off x="1097008" y="2224998"/>
            <a:ext cx="613279" cy="500546"/>
          </a:xfrm>
          <a:prstGeom prst="rect">
            <a:avLst/>
          </a:prstGeom>
        </p:spPr>
      </p:pic>
      <p:cxnSp>
        <p:nvCxnSpPr>
          <p:cNvPr id="54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"/>
          <p:cNvSpPr txBox="1"/>
          <p:nvPr/>
        </p:nvSpPr>
        <p:spPr>
          <a:xfrm>
            <a:off x="4096435" y="394164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서현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4768411" y="3941643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은서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5396829" y="395638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ea typeface="a옛날목욕탕L"/>
              </a:rPr>
              <a:t>광록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7475983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다솔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6779568" y="3936931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수현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66" name="TextBox 1"/>
          <p:cNvSpPr txBox="1"/>
          <p:nvPr/>
        </p:nvSpPr>
        <p:spPr>
          <a:xfrm>
            <a:off x="6149677" y="3936738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인재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8172400" y="3941642"/>
            <a:ext cx="648072" cy="56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ea typeface="a옛날목욕탕L"/>
              </a:rPr>
              <a:t>지수</a:t>
            </a:r>
            <a:endParaRPr lang="en-US" altLang="ko-KR" b="1" dirty="0">
              <a:ea typeface="a옛날목욕탕L"/>
            </a:endParaRPr>
          </a:p>
        </p:txBody>
      </p:sp>
      <p:cxnSp>
        <p:nvCxnSpPr>
          <p:cNvPr id="69" name="직선 연결선[R] 68"/>
          <p:cNvCxnSpPr/>
          <p:nvPr/>
        </p:nvCxnSpPr>
        <p:spPr>
          <a:xfrm flipV="1">
            <a:off x="7091772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/>
          <p:cNvCxnSpPr/>
          <p:nvPr/>
        </p:nvCxnSpPr>
        <p:spPr>
          <a:xfrm flipV="1">
            <a:off x="7763508" y="3361673"/>
            <a:ext cx="0" cy="5809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/>
          <p:nvPr/>
        </p:nvCxnSpPr>
        <p:spPr>
          <a:xfrm flipV="1">
            <a:off x="6442291" y="2372604"/>
            <a:ext cx="0" cy="158377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/>
          <p:nvPr/>
        </p:nvCxnSpPr>
        <p:spPr>
          <a:xfrm flipV="1">
            <a:off x="8496436" y="2845533"/>
            <a:ext cx="0" cy="109610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/>
          <p:cNvCxnSpPr/>
          <p:nvPr/>
        </p:nvCxnSpPr>
        <p:spPr>
          <a:xfrm flipV="1">
            <a:off x="5736227" y="2847220"/>
            <a:ext cx="0" cy="109356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/>
          <p:cNvCxnSpPr>
            <a:stCxn id="86" idx="0"/>
          </p:cNvCxnSpPr>
          <p:nvPr/>
        </p:nvCxnSpPr>
        <p:spPr>
          <a:xfrm flipV="1">
            <a:off x="5092447" y="3363838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/>
          <p:cNvCxnSpPr/>
          <p:nvPr/>
        </p:nvCxnSpPr>
        <p:spPr>
          <a:xfrm flipV="1">
            <a:off x="4420471" y="3367012"/>
            <a:ext cx="0" cy="57780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/>
          <p:cNvCxnSpPr/>
          <p:nvPr/>
        </p:nvCxnSpPr>
        <p:spPr>
          <a:xfrm>
            <a:off x="7091772" y="3361673"/>
            <a:ext cx="67173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/>
          <p:nvPr/>
        </p:nvCxnSpPr>
        <p:spPr>
          <a:xfrm flipV="1">
            <a:off x="7445843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/>
          <p:cNvCxnSpPr/>
          <p:nvPr/>
        </p:nvCxnSpPr>
        <p:spPr>
          <a:xfrm>
            <a:off x="5244123" y="2372604"/>
            <a:ext cx="119816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/>
          <p:nvPr/>
        </p:nvCxnSpPr>
        <p:spPr>
          <a:xfrm>
            <a:off x="4420471" y="3363838"/>
            <a:ext cx="67197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/>
          <p:cNvCxnSpPr/>
          <p:nvPr/>
        </p:nvCxnSpPr>
        <p:spPr>
          <a:xfrm flipV="1">
            <a:off x="4752020" y="2847220"/>
            <a:ext cx="0" cy="51661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/>
          <p:cNvCxnSpPr/>
          <p:nvPr/>
        </p:nvCxnSpPr>
        <p:spPr>
          <a:xfrm>
            <a:off x="4752020" y="2847220"/>
            <a:ext cx="98420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/>
          <p:cNvCxnSpPr/>
          <p:nvPr/>
        </p:nvCxnSpPr>
        <p:spPr>
          <a:xfrm flipH="1">
            <a:off x="5868144" y="1837421"/>
            <a:ext cx="2088232" cy="109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/>
          <p:nvPr/>
        </p:nvCxnSpPr>
        <p:spPr>
          <a:xfrm flipV="1">
            <a:off x="5244123" y="2372604"/>
            <a:ext cx="0" cy="47514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4096435" y="2285999"/>
            <a:ext cx="2634788" cy="23019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6797748" y="2283718"/>
            <a:ext cx="1864129" cy="230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2" name="직선 연결선[R] 101"/>
          <p:cNvCxnSpPr/>
          <p:nvPr/>
        </p:nvCxnSpPr>
        <p:spPr>
          <a:xfrm flipV="1">
            <a:off x="5868144" y="1851670"/>
            <a:ext cx="0" cy="52093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/>
          <p:cNvCxnSpPr/>
          <p:nvPr/>
        </p:nvCxnSpPr>
        <p:spPr>
          <a:xfrm>
            <a:off x="7445843" y="2845533"/>
            <a:ext cx="105059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[R] 415"/>
          <p:cNvCxnSpPr/>
          <p:nvPr/>
        </p:nvCxnSpPr>
        <p:spPr>
          <a:xfrm flipV="1">
            <a:off x="7956376" y="1837421"/>
            <a:ext cx="0" cy="10081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TextBox 1"/>
          <p:cNvSpPr txBox="1"/>
          <p:nvPr/>
        </p:nvSpPr>
        <p:spPr>
          <a:xfrm>
            <a:off x="500795" y="1647485"/>
            <a:ext cx="602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smtClean="0">
                <a:ea typeface="a옛날목욕탕L"/>
              </a:rPr>
              <a:t> </a:t>
            </a:r>
            <a:r>
              <a:rPr lang="ko-KR" altLang="en-US" b="1" dirty="0" smtClean="0">
                <a:ea typeface="a옛날목욕탕L"/>
              </a:rPr>
              <a:t>일산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서울간 교통편이 끊겼다면</a:t>
            </a:r>
            <a:r>
              <a:rPr lang="en-US" altLang="ko-KR" b="1" dirty="0" smtClean="0">
                <a:ea typeface="a옛날목욕탕L"/>
              </a:rPr>
              <a:t>?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56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42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여기서 문제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2"/>
          <a:stretch/>
        </p:blipFill>
        <p:spPr>
          <a:xfrm>
            <a:off x="1097008" y="2224998"/>
            <a:ext cx="613279" cy="500546"/>
          </a:xfrm>
          <a:prstGeom prst="rect">
            <a:avLst/>
          </a:prstGeom>
        </p:spPr>
      </p:pic>
      <p:sp>
        <p:nvSpPr>
          <p:cNvPr id="423" name="TextBox 1"/>
          <p:cNvSpPr txBox="1"/>
          <p:nvPr/>
        </p:nvSpPr>
        <p:spPr>
          <a:xfrm>
            <a:off x="500795" y="1647485"/>
            <a:ext cx="602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smtClean="0">
                <a:ea typeface="a옛날목욕탕L"/>
              </a:rPr>
              <a:t> </a:t>
            </a:r>
            <a:r>
              <a:rPr lang="ko-KR" altLang="en-US" b="1" dirty="0" smtClean="0">
                <a:ea typeface="a옛날목욕탕L"/>
              </a:rPr>
              <a:t>일산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서울간 교통편이 끊겼다면</a:t>
            </a:r>
            <a:r>
              <a:rPr lang="en-US" altLang="ko-KR" b="1" dirty="0" smtClean="0">
                <a:ea typeface="a옛날목욕탕L"/>
              </a:rPr>
              <a:t>?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247747" y="2152105"/>
            <a:ext cx="6022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1.</a:t>
            </a:r>
            <a:r>
              <a:rPr lang="ko-KR" altLang="en-US" sz="1400" b="1" dirty="0" smtClean="0">
                <a:ea typeface="a옛날목욕탕L"/>
              </a:rPr>
              <a:t> 수현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다솔은 왜 가까운가</a:t>
            </a:r>
            <a:r>
              <a:rPr lang="en-US" altLang="ko-KR" sz="1400" b="1" dirty="0" smtClean="0">
                <a:ea typeface="a옛날목욕탕L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2.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(</a:t>
            </a:r>
            <a:r>
              <a:rPr lang="ko-KR" altLang="en-US" sz="1400" b="1" dirty="0" smtClean="0">
                <a:ea typeface="a옛날목욕탕L"/>
              </a:rPr>
              <a:t>수현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다솔</a:t>
            </a:r>
            <a:r>
              <a:rPr lang="en-US" altLang="ko-KR" sz="1400" b="1" dirty="0" smtClean="0">
                <a:ea typeface="a옛날목욕탕L"/>
              </a:rPr>
              <a:t>)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인재의 거리는</a:t>
            </a:r>
            <a:r>
              <a:rPr lang="en-US" altLang="ko-KR" sz="1400" b="1" dirty="0" smtClean="0">
                <a:ea typeface="a옛날목욕탕L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3.</a:t>
            </a:r>
            <a:r>
              <a:rPr lang="ko-KR" altLang="en-US" sz="1400" b="1" dirty="0" smtClean="0">
                <a:ea typeface="a옛날목욕탕L"/>
              </a:rPr>
              <a:t> 지수는 </a:t>
            </a:r>
            <a:r>
              <a:rPr lang="en-US" altLang="ko-KR" sz="1400" b="1" dirty="0" smtClean="0">
                <a:ea typeface="a옛날목욕탕L"/>
              </a:rPr>
              <a:t>(</a:t>
            </a:r>
            <a:r>
              <a:rPr lang="ko-KR" altLang="en-US" sz="1400" b="1" dirty="0" smtClean="0">
                <a:ea typeface="a옛날목욕탕L"/>
              </a:rPr>
              <a:t>수현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다솔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인재</a:t>
            </a:r>
            <a:r>
              <a:rPr lang="en-US" altLang="ko-KR" sz="1400" b="1" dirty="0" smtClean="0">
                <a:ea typeface="a옛날목욕탕L"/>
              </a:rPr>
              <a:t>)</a:t>
            </a:r>
            <a:r>
              <a:rPr lang="ko-KR" altLang="en-US" sz="1400" b="1" dirty="0" smtClean="0">
                <a:ea typeface="a옛날목욕탕L"/>
              </a:rPr>
              <a:t>와 광록 중 어디와 가까운가</a:t>
            </a:r>
            <a:r>
              <a:rPr lang="en-US" altLang="ko-KR" sz="1400" b="1" dirty="0" smtClean="0">
                <a:ea typeface="a옛날목욕탕L"/>
              </a:rPr>
              <a:t>?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7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여기서 문제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2"/>
          <a:stretch/>
        </p:blipFill>
        <p:spPr>
          <a:xfrm>
            <a:off x="1097008" y="2224998"/>
            <a:ext cx="613279" cy="500546"/>
          </a:xfrm>
          <a:prstGeom prst="rect">
            <a:avLst/>
          </a:prstGeom>
        </p:spPr>
      </p:pic>
      <p:sp>
        <p:nvSpPr>
          <p:cNvPr id="423" name="TextBox 1"/>
          <p:cNvSpPr txBox="1"/>
          <p:nvPr/>
        </p:nvSpPr>
        <p:spPr>
          <a:xfrm>
            <a:off x="500795" y="1647485"/>
            <a:ext cx="602281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smtClean="0">
                <a:ea typeface="a옛날목욕탕L"/>
              </a:rPr>
              <a:t>1.</a:t>
            </a:r>
            <a:r>
              <a:rPr lang="ko-KR" altLang="en-US" b="1" dirty="0" smtClean="0">
                <a:ea typeface="a옛날목욕탕L"/>
              </a:rPr>
              <a:t> 수현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다솔은 왜 가까운가</a:t>
            </a:r>
            <a:r>
              <a:rPr lang="en-US" altLang="ko-KR" b="1" dirty="0" smtClean="0">
                <a:ea typeface="a옛날목욕탕L"/>
              </a:rPr>
              <a:t>?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247747" y="2152105"/>
            <a:ext cx="6022816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컴퓨터에겐 가깝다는 말 대신 공식을 넣어주자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247747" y="2801675"/>
            <a:ext cx="602281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기억 나시나요</a:t>
            </a:r>
            <a:r>
              <a:rPr lang="en-US" altLang="ko-KR" sz="1400" b="1" dirty="0" smtClean="0">
                <a:ea typeface="a옛날목욕탕L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53747"/>
            <a:ext cx="3176306" cy="686155"/>
          </a:xfrm>
          <a:prstGeom prst="rect">
            <a:avLst/>
          </a:prstGeom>
        </p:spPr>
      </p:pic>
      <p:sp>
        <p:nvSpPr>
          <p:cNvPr id="27" name="TextBox 1"/>
          <p:cNvSpPr txBox="1"/>
          <p:nvPr/>
        </p:nvSpPr>
        <p:spPr>
          <a:xfrm>
            <a:off x="4247747" y="3723878"/>
            <a:ext cx="6022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 </a:t>
            </a:r>
            <a:r>
              <a:rPr lang="ko-KR" altLang="en-US" sz="1400" b="1" dirty="0" smtClean="0">
                <a:ea typeface="a옛날목욕탕L"/>
              </a:rPr>
              <a:t>이를 우리는 조금 더 있어보이게 </a:t>
            </a:r>
            <a:endParaRPr lang="en-US" altLang="ko-KR" sz="1400" b="1" dirty="0" smtClean="0">
              <a:ea typeface="a옛날목욕탕L"/>
            </a:endParaRPr>
          </a:p>
          <a:p>
            <a:r>
              <a:rPr lang="ko-KR" altLang="en-US" sz="1400" b="1" dirty="0" smtClean="0">
                <a:ea typeface="a옛날목욕탕L"/>
              </a:rPr>
              <a:t>  유클리디안 거리</a:t>
            </a:r>
            <a:r>
              <a:rPr lang="en-US" altLang="ko-KR" sz="1400" b="1" dirty="0" smtClean="0">
                <a:ea typeface="a옛날목욕탕L"/>
              </a:rPr>
              <a:t>(Euclidean Distance)</a:t>
            </a:r>
            <a:r>
              <a:rPr lang="ko-KR" altLang="en-US" sz="1400" b="1" dirty="0" smtClean="0">
                <a:ea typeface="a옛날목욕탕L"/>
              </a:rPr>
              <a:t>라고 합니다</a:t>
            </a:r>
            <a:r>
              <a:rPr lang="en-US" altLang="ko-KR" sz="1400" b="1" dirty="0" smtClean="0">
                <a:ea typeface="a옛날목욕탕L"/>
              </a:rPr>
              <a:t>!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7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5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여기서 문제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2"/>
          <a:stretch/>
        </p:blipFill>
        <p:spPr>
          <a:xfrm>
            <a:off x="1097008" y="2224998"/>
            <a:ext cx="613279" cy="500546"/>
          </a:xfrm>
          <a:prstGeom prst="rect">
            <a:avLst/>
          </a:prstGeom>
        </p:spPr>
      </p:pic>
      <p:sp>
        <p:nvSpPr>
          <p:cNvPr id="423" name="TextBox 1"/>
          <p:cNvSpPr txBox="1"/>
          <p:nvPr/>
        </p:nvSpPr>
        <p:spPr>
          <a:xfrm>
            <a:off x="500795" y="1647485"/>
            <a:ext cx="602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ea typeface="a옛날목욕탕L"/>
              </a:rPr>
              <a:t>2</a:t>
            </a:r>
            <a:r>
              <a:rPr lang="en-US" altLang="ko-KR" b="1" dirty="0" smtClean="0">
                <a:ea typeface="a옛날목욕탕L"/>
              </a:rPr>
              <a:t>.</a:t>
            </a:r>
            <a:r>
              <a:rPr lang="ko-KR" altLang="en-US" b="1" dirty="0" smtClean="0">
                <a:ea typeface="a옛날목욕탕L"/>
              </a:rPr>
              <a:t> </a:t>
            </a:r>
            <a:r>
              <a:rPr lang="en-US" altLang="ko-KR" b="1" dirty="0" smtClean="0">
                <a:ea typeface="a옛날목욕탕L"/>
              </a:rPr>
              <a:t>(</a:t>
            </a:r>
            <a:r>
              <a:rPr lang="ko-KR" altLang="en-US" b="1" dirty="0" smtClean="0">
                <a:ea typeface="a옛날목욕탕L"/>
              </a:rPr>
              <a:t>수현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다솔</a:t>
            </a:r>
            <a:r>
              <a:rPr lang="en-US" altLang="ko-KR" b="1" dirty="0" smtClean="0">
                <a:ea typeface="a옛날목욕탕L"/>
              </a:rPr>
              <a:t>)</a:t>
            </a:r>
            <a:r>
              <a:rPr lang="ko-KR" altLang="en-US" b="1" dirty="0" smtClean="0">
                <a:ea typeface="a옛날목욕탕L"/>
              </a:rPr>
              <a:t>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인재의 거리는</a:t>
            </a:r>
            <a:r>
              <a:rPr lang="en-US" altLang="ko-KR" b="1" dirty="0" smtClean="0">
                <a:ea typeface="a옛날목욕탕L"/>
              </a:rPr>
              <a:t>?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247747" y="2152105"/>
            <a:ext cx="6022816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거리는 가깝지만 이동할 수는 없다</a:t>
            </a:r>
            <a:r>
              <a:rPr lang="en-US" altLang="ko-KR" sz="1400" b="1" dirty="0" smtClean="0">
                <a:ea typeface="a옛날목욕탕L"/>
              </a:rPr>
              <a:t>!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247747" y="2801675"/>
            <a:ext cx="602281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“</a:t>
            </a:r>
            <a:r>
              <a:rPr lang="ko-KR" altLang="en-US" sz="1400" b="1" dirty="0" smtClean="0">
                <a:ea typeface="a옛날목욕탕L"/>
              </a:rPr>
              <a:t>이동가능한 경로의 길이</a:t>
            </a:r>
            <a:r>
              <a:rPr lang="en-US" altLang="ko-KR" sz="1400" b="1" dirty="0" smtClean="0">
                <a:ea typeface="a옛날목욕탕L"/>
              </a:rPr>
              <a:t>”</a:t>
            </a:r>
            <a:r>
              <a:rPr lang="ko-KR" altLang="en-US" sz="1400" b="1" dirty="0" smtClean="0">
                <a:ea typeface="a옛날목욕탕L"/>
              </a:rPr>
              <a:t>를 거리로 정의하자</a:t>
            </a:r>
            <a:endParaRPr lang="en-US" altLang="ko-KR" sz="1400" b="1" dirty="0" smtClean="0">
              <a:ea typeface="a옛날목욕탕L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247747" y="3482084"/>
            <a:ext cx="602281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 </a:t>
            </a:r>
            <a:r>
              <a:rPr lang="ko-KR" altLang="en-US" sz="1400" b="1" dirty="0" smtClean="0">
                <a:ea typeface="a옛날목욕탕L"/>
              </a:rPr>
              <a:t>이처럼</a:t>
            </a:r>
            <a:r>
              <a:rPr lang="en-US" altLang="ko-KR" sz="1400" b="1" dirty="0" smtClean="0">
                <a:ea typeface="a옛날목욕탕L"/>
              </a:rPr>
              <a:t>,</a:t>
            </a:r>
            <a:r>
              <a:rPr lang="ko-KR" altLang="en-US" sz="1400" b="1" dirty="0" smtClean="0">
                <a:ea typeface="a옛날목욕탕L"/>
              </a:rPr>
              <a:t> 상황에 맞는 새로운 거리 정의가 필요</a:t>
            </a:r>
            <a:r>
              <a:rPr lang="en-US" altLang="ko-KR" sz="1400" b="1" dirty="0" smtClean="0">
                <a:ea typeface="a옛날목욕탕L"/>
              </a:rPr>
              <a:t>!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3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8" name="제목 1"/>
          <p:cNvSpPr txBox="1">
            <a:spLocks/>
          </p:cNvSpPr>
          <p:nvPr/>
        </p:nvSpPr>
        <p:spPr>
          <a:xfrm>
            <a:off x="-324544" y="1347614"/>
            <a:ext cx="446449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주로 </a:t>
            </a:r>
            <a:r>
              <a:rPr lang="ko-KR" altLang="en-US" sz="28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사용되는 거리의 정의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41" y="2006061"/>
            <a:ext cx="6977377" cy="239911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1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8" name="제목 1"/>
          <p:cNvSpPr txBox="1">
            <a:spLocks/>
          </p:cNvSpPr>
          <p:nvPr/>
        </p:nvSpPr>
        <p:spPr>
          <a:xfrm>
            <a:off x="-324544" y="1347614"/>
            <a:ext cx="446449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주로 </a:t>
            </a:r>
            <a:r>
              <a:rPr lang="ko-KR" altLang="en-US" sz="28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사용되는 거리의 정의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4508"/>
              </p:ext>
            </p:extLst>
          </p:nvPr>
        </p:nvGraphicFramePr>
        <p:xfrm>
          <a:off x="1835188" y="1939704"/>
          <a:ext cx="5328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/>
                <a:gridCol w="1332148"/>
                <a:gridCol w="1332148"/>
                <a:gridCol w="13321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X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Z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B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C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"/>
          <p:cNvSpPr txBox="1"/>
          <p:nvPr/>
        </p:nvSpPr>
        <p:spPr>
          <a:xfrm>
            <a:off x="1979713" y="3757261"/>
            <a:ext cx="1417019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ea typeface="a옛날목욕탕L"/>
              </a:rPr>
              <a:t>A-B</a:t>
            </a:r>
            <a:r>
              <a:rPr lang="ko-KR" altLang="en-US" sz="1100" dirty="0" smtClean="0">
                <a:ea typeface="a옛날목욕탕L"/>
              </a:rPr>
              <a:t>간 거리 </a:t>
            </a:r>
            <a:r>
              <a:rPr lang="en-US" altLang="ko-KR" sz="1100" dirty="0" smtClean="0">
                <a:ea typeface="a옛날목욕탕L"/>
              </a:rPr>
              <a:t>:</a:t>
            </a:r>
            <a:r>
              <a:rPr lang="ko-KR" altLang="en-US" sz="1100" dirty="0" smtClean="0">
                <a:ea typeface="a옛날목욕탕L"/>
              </a:rPr>
              <a:t> </a:t>
            </a:r>
            <a:r>
              <a:rPr lang="en-US" altLang="ko-KR" sz="1100" dirty="0" smtClean="0">
                <a:ea typeface="a옛날목욕탕L"/>
              </a:rPr>
              <a:t>3</a:t>
            </a:r>
            <a:endParaRPr lang="en-US" altLang="ko-KR" sz="1100" dirty="0">
              <a:ea typeface="a옛날목욕탕L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580112" y="3345816"/>
            <a:ext cx="157175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ea typeface="a옛날목욕탕L"/>
              </a:rPr>
              <a:t>맨하탄 거리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956571" y="3345816"/>
            <a:ext cx="157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ea typeface="a옛날목욕탕L"/>
              </a:rPr>
              <a:t>유클리드 거리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979712" y="4122698"/>
            <a:ext cx="1733198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ea typeface="a옛날목욕탕L"/>
              </a:rPr>
              <a:t>A-</a:t>
            </a:r>
            <a:r>
              <a:rPr lang="en-US" altLang="ko-KR" sz="1100" dirty="0">
                <a:ea typeface="a옛날목욕탕L"/>
              </a:rPr>
              <a:t>C</a:t>
            </a:r>
            <a:r>
              <a:rPr lang="ko-KR" altLang="en-US" sz="1100" dirty="0" smtClean="0">
                <a:ea typeface="a옛날목욕탕L"/>
              </a:rPr>
              <a:t>간 거리 </a:t>
            </a:r>
            <a:r>
              <a:rPr lang="en-US" altLang="ko-KR" sz="1100" dirty="0" smtClean="0">
                <a:ea typeface="a옛날목욕탕L"/>
              </a:rPr>
              <a:t>:</a:t>
            </a:r>
            <a:r>
              <a:rPr lang="ko-KR" altLang="en-US" sz="1100" dirty="0" smtClean="0">
                <a:ea typeface="a옛날목욕탕L"/>
              </a:rPr>
              <a:t> </a:t>
            </a:r>
            <a:r>
              <a:rPr lang="en-US" altLang="ko-KR" sz="1100" dirty="0" smtClean="0">
                <a:ea typeface="a옛날목욕탕L"/>
              </a:rPr>
              <a:t>3.3</a:t>
            </a:r>
            <a:endParaRPr lang="en-US" altLang="ko-KR" sz="1100" dirty="0">
              <a:ea typeface="a옛날목욕탕L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636367" y="3757261"/>
            <a:ext cx="1417019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ea typeface="a옛날목욕탕L"/>
              </a:rPr>
              <a:t>A-B</a:t>
            </a:r>
            <a:r>
              <a:rPr lang="ko-KR" altLang="en-US" sz="1100" dirty="0" smtClean="0">
                <a:ea typeface="a옛날목욕탕L"/>
              </a:rPr>
              <a:t>간 거리 </a:t>
            </a:r>
            <a:r>
              <a:rPr lang="en-US" altLang="ko-KR" sz="1100" dirty="0" smtClean="0">
                <a:ea typeface="a옛날목욕탕L"/>
              </a:rPr>
              <a:t>:</a:t>
            </a:r>
            <a:r>
              <a:rPr lang="ko-KR" altLang="en-US" sz="1100" dirty="0" smtClean="0">
                <a:ea typeface="a옛날목욕탕L"/>
              </a:rPr>
              <a:t> </a:t>
            </a:r>
            <a:r>
              <a:rPr lang="en-US" altLang="ko-KR" sz="1100" dirty="0" smtClean="0">
                <a:ea typeface="a옛날목욕탕L"/>
              </a:rPr>
              <a:t>5</a:t>
            </a:r>
            <a:endParaRPr lang="en-US" altLang="ko-KR" sz="1100" dirty="0">
              <a:ea typeface="a옛날목욕탕L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636366" y="4122698"/>
            <a:ext cx="1733198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ea typeface="a옛날목욕탕L"/>
              </a:rPr>
              <a:t>A-</a:t>
            </a:r>
            <a:r>
              <a:rPr lang="en-US" altLang="ko-KR" sz="1100" dirty="0">
                <a:ea typeface="a옛날목욕탕L"/>
              </a:rPr>
              <a:t>C</a:t>
            </a:r>
            <a:r>
              <a:rPr lang="ko-KR" altLang="en-US" sz="1100" dirty="0" smtClean="0">
                <a:ea typeface="a옛날목욕탕L"/>
              </a:rPr>
              <a:t>간 거리 </a:t>
            </a:r>
            <a:r>
              <a:rPr lang="en-US" altLang="ko-KR" sz="1100" dirty="0" smtClean="0">
                <a:ea typeface="a옛날목욕탕L"/>
              </a:rPr>
              <a:t>:</a:t>
            </a:r>
            <a:r>
              <a:rPr lang="ko-KR" altLang="en-US" sz="1100" dirty="0" smtClean="0">
                <a:ea typeface="a옛날목욕탕L"/>
              </a:rPr>
              <a:t> </a:t>
            </a:r>
            <a:r>
              <a:rPr lang="en-US" altLang="ko-KR" sz="1100" dirty="0" smtClean="0">
                <a:ea typeface="a옛날목욕탕L"/>
              </a:rPr>
              <a:t>4</a:t>
            </a:r>
            <a:endParaRPr lang="en-US" altLang="ko-KR" sz="1100" dirty="0">
              <a:ea typeface="a옛날목욕탕L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8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pPr algn="l"/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Unit 01.  </a:t>
            </a:r>
            <a:r>
              <a:rPr lang="ko-KR" altLang="en-US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군집화 </a:t>
            </a:r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6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8" name="제목 1"/>
          <p:cNvSpPr txBox="1">
            <a:spLocks/>
          </p:cNvSpPr>
          <p:nvPr/>
        </p:nvSpPr>
        <p:spPr>
          <a:xfrm>
            <a:off x="-324544" y="1347614"/>
            <a:ext cx="446449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주로 </a:t>
            </a:r>
            <a:r>
              <a:rPr lang="ko-KR" altLang="en-US" sz="28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사용되는 거리의 정의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5426"/>
              </p:ext>
            </p:extLst>
          </p:nvPr>
        </p:nvGraphicFramePr>
        <p:xfrm>
          <a:off x="1835188" y="1939704"/>
          <a:ext cx="53285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/>
                <a:gridCol w="1332148"/>
                <a:gridCol w="1332148"/>
                <a:gridCol w="133214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X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Z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B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C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1"/>
          <p:cNvSpPr txBox="1"/>
          <p:nvPr/>
        </p:nvSpPr>
        <p:spPr>
          <a:xfrm>
            <a:off x="2627784" y="3669273"/>
            <a:ext cx="513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ea typeface="a옛날목욕탕L"/>
              </a:rPr>
              <a:t>데이터마다 적절한 거리를 정의해주는 것이 중요</a:t>
            </a:r>
            <a:r>
              <a:rPr lang="en-US" altLang="ko-KR" sz="1400" b="1" dirty="0" smtClean="0">
                <a:ea typeface="a옛날목욕탕L"/>
              </a:rPr>
              <a:t>!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24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8" name="제목 1"/>
          <p:cNvSpPr txBox="1">
            <a:spLocks/>
          </p:cNvSpPr>
          <p:nvPr/>
        </p:nvSpPr>
        <p:spPr>
          <a:xfrm>
            <a:off x="-324544" y="1347614"/>
            <a:ext cx="446449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만약 범주형 데이터라면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?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"/>
          <p:cNvSpPr txBox="1"/>
          <p:nvPr/>
        </p:nvSpPr>
        <p:spPr>
          <a:xfrm>
            <a:off x="395536" y="1978734"/>
            <a:ext cx="837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a typeface="a옛날목욕탕L"/>
              </a:rPr>
              <a:t> - </a:t>
            </a:r>
            <a:r>
              <a:rPr lang="ko-KR" altLang="en-US" sz="1400" dirty="0" smtClean="0">
                <a:ea typeface="a옛날목욕탕L"/>
              </a:rPr>
              <a:t>자카드 거리 </a:t>
            </a:r>
            <a:r>
              <a:rPr lang="en-US" altLang="ko-KR" sz="1400" dirty="0" smtClean="0">
                <a:ea typeface="a옛날목욕탕L"/>
              </a:rPr>
              <a:t>:</a:t>
            </a:r>
            <a:r>
              <a:rPr lang="ko-KR" altLang="en-US" sz="1400" dirty="0" smtClean="0">
                <a:ea typeface="a옛날목욕탕L"/>
              </a:rPr>
              <a:t> </a:t>
            </a:r>
            <a:r>
              <a:rPr lang="en-US" altLang="ko-KR" sz="1400" dirty="0" smtClean="0">
                <a:ea typeface="a옛날목욕탕L"/>
              </a:rPr>
              <a:t>1</a:t>
            </a:r>
            <a:r>
              <a:rPr lang="ko-KR" altLang="en-US" sz="1400" dirty="0" smtClean="0">
                <a:ea typeface="a옛날목욕탕L"/>
              </a:rPr>
              <a:t> </a:t>
            </a:r>
            <a:r>
              <a:rPr lang="mr-IN" altLang="ko-KR" sz="1400" dirty="0" smtClean="0">
                <a:ea typeface="a옛날목욕탕L"/>
              </a:rPr>
              <a:t>–</a:t>
            </a:r>
            <a:r>
              <a:rPr lang="ko-KR" altLang="en-US" sz="1400" dirty="0" smtClean="0">
                <a:ea typeface="a옛날목욕탕L"/>
              </a:rPr>
              <a:t> 자카드 계수</a:t>
            </a:r>
            <a:endParaRPr lang="en-US" altLang="ko-KR" sz="1400" dirty="0" smtClean="0">
              <a:ea typeface="a옛날목욕탕L"/>
            </a:endParaRPr>
          </a:p>
          <a:p>
            <a:r>
              <a:rPr lang="ko-KR" altLang="en-US" sz="1400" dirty="0" smtClean="0">
                <a:ea typeface="a옛날목욕탕L"/>
              </a:rPr>
              <a:t> </a:t>
            </a:r>
            <a:r>
              <a:rPr lang="en-US" altLang="ko-KR" sz="1400" dirty="0" smtClean="0">
                <a:ea typeface="a옛날목욕탕L"/>
              </a:rPr>
              <a:t>-</a:t>
            </a:r>
            <a:r>
              <a:rPr lang="ko-KR" altLang="en-US" sz="1400" dirty="0" smtClean="0">
                <a:ea typeface="a옛날목욕탕L"/>
              </a:rPr>
              <a:t> 자카드 계수</a:t>
            </a:r>
            <a:r>
              <a:rPr lang="en-US" altLang="ko-KR" sz="1400" dirty="0" smtClean="0">
                <a:ea typeface="a옛날목욕탕L"/>
              </a:rPr>
              <a:t>(</a:t>
            </a:r>
            <a:r>
              <a:rPr lang="en-US" altLang="ko-KR" sz="1400" dirty="0" err="1" smtClean="0">
                <a:ea typeface="a옛날목욕탕L"/>
              </a:rPr>
              <a:t>Jaccard</a:t>
            </a:r>
            <a:r>
              <a:rPr lang="en-US" altLang="ko-KR" sz="1400" dirty="0" smtClean="0">
                <a:ea typeface="a옛날목욕탕L"/>
              </a:rPr>
              <a:t> Coefficient)</a:t>
            </a:r>
            <a:r>
              <a:rPr lang="ko-KR" altLang="en-US" sz="1400" dirty="0" smtClean="0">
                <a:ea typeface="a옛날목욕탕L"/>
              </a:rPr>
              <a:t> </a:t>
            </a:r>
            <a:r>
              <a:rPr lang="en-US" altLang="ko-KR" sz="1400" dirty="0" smtClean="0">
                <a:ea typeface="a옛날목욕탕L"/>
              </a:rPr>
              <a:t>:</a:t>
            </a:r>
            <a:r>
              <a:rPr lang="ko-KR" altLang="en-US" sz="1400" dirty="0" smtClean="0">
                <a:ea typeface="a옛날목욕탕L"/>
              </a:rPr>
              <a:t> </a:t>
            </a:r>
            <a:r>
              <a:rPr lang="ko-KR" altLang="en-US" sz="1400" dirty="0" smtClean="0">
                <a:ea typeface="a옛날목욕탕L"/>
              </a:rPr>
              <a:t>두 개의 객체가 가지는 원소들의 교집합의 크기를 합집합의 크리고 나눈것</a:t>
            </a:r>
            <a:endParaRPr lang="en-US" altLang="ko-KR" sz="1400" dirty="0" smtClean="0">
              <a:ea typeface="a옛날목욕탕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9632" y="288150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사과</a:t>
            </a:r>
            <a:r>
              <a:rPr lang="ko-KR" altLang="mr-IN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=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빨강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껍질 있음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씨를 안먹음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</a:t>
            </a:r>
            <a:endParaRPr lang="en-US" altLang="ko-KR" sz="1200" dirty="0" smtClean="0">
              <a:solidFill>
                <a:srgbClr val="565656"/>
              </a:solidFill>
              <a:latin typeface="SeoulNamsan CL" charset="-127"/>
              <a:ea typeface="SeoulNamsan CL" charset="-127"/>
              <a:cs typeface="SeoulNamsan CL" charset="-127"/>
            </a:endParaRPr>
          </a:p>
          <a:p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딸기</a:t>
            </a:r>
            <a:r>
              <a:rPr lang="ko-KR" altLang="mr-IN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=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빨강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껍질 없음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씨를 먹음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 </a:t>
            </a:r>
            <a:endParaRPr lang="en-US" altLang="ko-KR" sz="1200" dirty="0" smtClean="0">
              <a:solidFill>
                <a:srgbClr val="565656"/>
              </a:solidFill>
              <a:latin typeface="SeoulNamsan CL" charset="-127"/>
              <a:ea typeface="SeoulNamsan CL" charset="-127"/>
              <a:cs typeface="SeoulNamsan CL" charset="-127"/>
            </a:endParaRPr>
          </a:p>
          <a:p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수박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= 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초록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껍질 있음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씨를 안먹음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 </a:t>
            </a:r>
            <a:endParaRPr lang="mr-IN" altLang="ko-KR" sz="1200" dirty="0">
              <a:latin typeface="SeoulNamsan CL" charset="-127"/>
              <a:ea typeface="SeoulNamsan CL" charset="-127"/>
              <a:cs typeface="SeoulNamsan CL" charset="-127"/>
            </a:endParaRPr>
          </a:p>
          <a:p>
            <a:endParaRPr lang="en-US" altLang="ko-KR" sz="1200" dirty="0" smtClean="0">
              <a:solidFill>
                <a:srgbClr val="565656"/>
              </a:solidFill>
              <a:latin typeface="SeoulNamsan CL" charset="-127"/>
              <a:ea typeface="SeoulNamsan CL" charset="-127"/>
              <a:cs typeface="SeoulNamsan CL" charset="-127"/>
            </a:endParaRPr>
          </a:p>
          <a:p>
            <a:r>
              <a:rPr lang="mr-IN" altLang="ko-KR" sz="1200" dirty="0" err="1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d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사과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,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딸기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 </a:t>
            </a:r>
            <a:r>
              <a:rPr lang="mr-IN" altLang="ko-KR" sz="1200" dirty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= 1 – 𝑛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사과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⋂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딸기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 </a:t>
            </a:r>
            <a:r>
              <a:rPr lang="en-US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/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𝑛(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사과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⋃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딸기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) </a:t>
            </a:r>
            <a:endParaRPr lang="mr-IN" altLang="ko-KR" sz="1200" dirty="0">
              <a:latin typeface="SeoulNamsan CL" charset="-127"/>
              <a:ea typeface="SeoulNamsan CL" charset="-127"/>
              <a:cs typeface="SeoulNamsan CL" charset="-127"/>
            </a:endParaRPr>
          </a:p>
          <a:p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               </a:t>
            </a:r>
            <a:r>
              <a:rPr lang="ko-KR" altLang="en-US" sz="9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=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1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–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en-US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1/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3 </a:t>
            </a:r>
            <a:endParaRPr lang="mr-IN" altLang="ko-KR" sz="1200" dirty="0">
              <a:latin typeface="SeoulNamsan CL" charset="-127"/>
              <a:ea typeface="SeoulNamsan CL" charset="-127"/>
              <a:cs typeface="SeoulNamsan CL" charset="-127"/>
            </a:endParaRPr>
          </a:p>
          <a:p>
            <a:r>
              <a:rPr lang="ko-KR" altLang="en-US" sz="1200" dirty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              </a:t>
            </a:r>
            <a:r>
              <a:rPr lang="ko-KR" altLang="en-US" sz="9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ko-KR" altLang="en-US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 </a:t>
            </a:r>
            <a:r>
              <a:rPr lang="mr-IN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= 0.</a:t>
            </a:r>
            <a:r>
              <a:rPr lang="en-US" altLang="ko-KR" sz="1200" dirty="0" smtClean="0">
                <a:solidFill>
                  <a:srgbClr val="565656"/>
                </a:solidFill>
                <a:latin typeface="SeoulNamsan CL" charset="-127"/>
                <a:ea typeface="SeoulNamsan CL" charset="-127"/>
                <a:cs typeface="SeoulNamsan CL" charset="-127"/>
              </a:rPr>
              <a:t>66</a:t>
            </a:r>
            <a:endParaRPr lang="mr-IN" altLang="ko-KR" sz="1200" dirty="0">
              <a:effectLst/>
              <a:latin typeface="SeoulNamsan CL" charset="-127"/>
              <a:ea typeface="SeoulNamsan CL" charset="-127"/>
              <a:cs typeface="SeoulNamsan CL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573"/>
              </p:ext>
            </p:extLst>
          </p:nvPr>
        </p:nvGraphicFramePr>
        <p:xfrm>
          <a:off x="4571999" y="2864618"/>
          <a:ext cx="3888432" cy="143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108"/>
                <a:gridCol w="972108"/>
                <a:gridCol w="972108"/>
                <a:gridCol w="972108"/>
              </a:tblGrid>
              <a:tr h="35883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사과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딸기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수박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5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사과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0.66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0.33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딸기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0.66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수박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0.33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1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ysClr val="windowText" lastClr="000000"/>
                          </a:solidFill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a:t>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KoreanYNMYTL" charset="-127"/>
                        <a:ea typeface="KoreanYNMYTL" charset="-127"/>
                        <a:cs typeface="KoreanYNMYTL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8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6071" y="2285998"/>
            <a:ext cx="3664976" cy="1788240"/>
            <a:chOff x="450410" y="1040859"/>
            <a:chExt cx="7392837" cy="3607163"/>
          </a:xfrm>
        </p:grpSpPr>
        <p:cxnSp>
          <p:nvCxnSpPr>
            <p:cNvPr id="33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/>
            <a:stretch/>
          </p:blipFill>
          <p:spPr>
            <a:xfrm>
              <a:off x="1228745" y="1215557"/>
              <a:ext cx="6614502" cy="343246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27934"/>
              <a:ext cx="219405" cy="21940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243" y="3572232"/>
              <a:ext cx="219405" cy="21940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10" y="3791637"/>
              <a:ext cx="219405" cy="21940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149" y="1422652"/>
              <a:ext cx="219405" cy="2194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063231"/>
              <a:ext cx="219405" cy="21940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493" y="1422652"/>
              <a:ext cx="219405" cy="21940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040859"/>
              <a:ext cx="219405" cy="219405"/>
            </a:xfrm>
            <a:prstGeom prst="rect">
              <a:avLst/>
            </a:prstGeom>
          </p:spPr>
        </p:pic>
      </p:grpSp>
      <p:sp>
        <p:nvSpPr>
          <p:cNvPr id="88" name="제목 1"/>
          <p:cNvSpPr txBox="1">
            <a:spLocks/>
          </p:cNvSpPr>
          <p:nvPr/>
        </p:nvSpPr>
        <p:spPr>
          <a:xfrm>
            <a:off x="-684584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여기서 문제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2"/>
          <a:stretch/>
        </p:blipFill>
        <p:spPr>
          <a:xfrm>
            <a:off x="1097008" y="2224998"/>
            <a:ext cx="613279" cy="500546"/>
          </a:xfrm>
          <a:prstGeom prst="rect">
            <a:avLst/>
          </a:prstGeom>
        </p:spPr>
      </p:pic>
      <p:sp>
        <p:nvSpPr>
          <p:cNvPr id="423" name="TextBox 1"/>
          <p:cNvSpPr txBox="1"/>
          <p:nvPr/>
        </p:nvSpPr>
        <p:spPr>
          <a:xfrm>
            <a:off x="500795" y="1647485"/>
            <a:ext cx="602281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smtClean="0">
                <a:ea typeface="a옛날목욕탕L"/>
              </a:rPr>
              <a:t>3.</a:t>
            </a:r>
            <a:r>
              <a:rPr lang="ko-KR" altLang="en-US" b="1" dirty="0" smtClean="0">
                <a:ea typeface="a옛날목욕탕L"/>
              </a:rPr>
              <a:t> 지수는 </a:t>
            </a:r>
            <a:r>
              <a:rPr lang="en-US" altLang="ko-KR" b="1" dirty="0" smtClean="0">
                <a:ea typeface="a옛날목욕탕L"/>
              </a:rPr>
              <a:t>(</a:t>
            </a:r>
            <a:r>
              <a:rPr lang="ko-KR" altLang="en-US" b="1" dirty="0" smtClean="0">
                <a:ea typeface="a옛날목욕탕L"/>
              </a:rPr>
              <a:t>수현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다솔 </a:t>
            </a:r>
            <a:r>
              <a:rPr lang="mr-IN" altLang="ko-KR" b="1" dirty="0" smtClean="0">
                <a:ea typeface="a옛날목욕탕L"/>
              </a:rPr>
              <a:t>–</a:t>
            </a:r>
            <a:r>
              <a:rPr lang="ko-KR" altLang="en-US" b="1" dirty="0" smtClean="0">
                <a:ea typeface="a옛날목욕탕L"/>
              </a:rPr>
              <a:t> 인재</a:t>
            </a:r>
            <a:r>
              <a:rPr lang="en-US" altLang="ko-KR" b="1" dirty="0" smtClean="0">
                <a:ea typeface="a옛날목욕탕L"/>
              </a:rPr>
              <a:t>)</a:t>
            </a:r>
            <a:r>
              <a:rPr lang="ko-KR" altLang="en-US" b="1" dirty="0" smtClean="0">
                <a:ea typeface="a옛날목욕탕L"/>
              </a:rPr>
              <a:t>와 광록 중 어디와 가까운가</a:t>
            </a:r>
            <a:r>
              <a:rPr lang="en-US" altLang="ko-KR" b="1" dirty="0" smtClean="0">
                <a:ea typeface="a옛날목욕탕L"/>
              </a:rPr>
              <a:t>?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4247747" y="2152105"/>
            <a:ext cx="6022816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(</a:t>
            </a:r>
            <a:r>
              <a:rPr lang="ko-KR" altLang="en-US" sz="1400" b="1" dirty="0" smtClean="0">
                <a:ea typeface="a옛날목욕탕L"/>
              </a:rPr>
              <a:t>지수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광록</a:t>
            </a:r>
            <a:r>
              <a:rPr lang="en-US" altLang="ko-KR" sz="1400" b="1" dirty="0" smtClean="0">
                <a:ea typeface="a옛날목욕탕L"/>
              </a:rPr>
              <a:t>)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&lt;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(</a:t>
            </a:r>
            <a:r>
              <a:rPr lang="ko-KR" altLang="en-US" sz="1400" b="1" dirty="0" smtClean="0">
                <a:ea typeface="a옛날목욕탕L"/>
              </a:rPr>
              <a:t>지수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다솔</a:t>
            </a:r>
            <a:r>
              <a:rPr lang="en-US" altLang="ko-KR" sz="1400" b="1" dirty="0" smtClean="0">
                <a:ea typeface="a옛날목욕탕L"/>
              </a:rPr>
              <a:t>)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247747" y="2606781"/>
            <a:ext cx="602281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ea typeface="a옛날목욕탕L"/>
              </a:rPr>
              <a:t>-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광록</a:t>
            </a:r>
            <a:r>
              <a:rPr lang="en-US" altLang="ko-KR" sz="1400" b="1" dirty="0">
                <a:ea typeface="a옛날목욕탕L"/>
              </a:rPr>
              <a:t>)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&lt;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ko-KR" altLang="en-US" sz="1400" b="1" dirty="0" smtClean="0">
                <a:ea typeface="a옛날목욕탕L"/>
              </a:rPr>
              <a:t>수현</a:t>
            </a:r>
            <a:r>
              <a:rPr lang="en-US" altLang="ko-KR" sz="1400" b="1" dirty="0" smtClean="0">
                <a:ea typeface="a옛날목욕탕L"/>
              </a:rPr>
              <a:t>)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4247747" y="3091315"/>
            <a:ext cx="6022816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ea typeface="a옛날목욕탕L"/>
              </a:rPr>
              <a:t>- 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광록</a:t>
            </a:r>
            <a:r>
              <a:rPr lang="en-US" altLang="ko-KR" sz="1400" b="1" dirty="0">
                <a:ea typeface="a옛날목욕탕L"/>
              </a:rPr>
              <a:t>)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&gt;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ko-KR" altLang="en-US" sz="1400" b="1" dirty="0" smtClean="0">
                <a:ea typeface="a옛날목욕탕L"/>
              </a:rPr>
              <a:t>인재</a:t>
            </a:r>
            <a:r>
              <a:rPr lang="en-US" altLang="ko-KR" sz="1400" b="1" dirty="0" smtClean="0">
                <a:ea typeface="a옛날목욕탕L"/>
              </a:rPr>
              <a:t>)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4247747" y="3663948"/>
            <a:ext cx="6022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ea typeface="a옛날목욕탕L"/>
              </a:rPr>
              <a:t>- 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광록</a:t>
            </a:r>
            <a:r>
              <a:rPr lang="en-US" altLang="ko-KR" sz="1400" b="1" dirty="0">
                <a:ea typeface="a옛날목욕탕L"/>
              </a:rPr>
              <a:t>)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?</a:t>
            </a:r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(</a:t>
            </a:r>
            <a:r>
              <a:rPr lang="ko-KR" altLang="en-US" sz="1400" b="1" dirty="0">
                <a:ea typeface="a옛날목욕탕L"/>
              </a:rPr>
              <a:t>지수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(</a:t>
            </a:r>
            <a:r>
              <a:rPr lang="ko-KR" altLang="en-US" sz="1400" b="1" dirty="0" smtClean="0">
                <a:ea typeface="a옛날목욕탕L"/>
              </a:rPr>
              <a:t>수현 </a:t>
            </a:r>
            <a:r>
              <a:rPr lang="mr-IN" altLang="ko-KR" sz="1400" b="1" dirty="0" smtClean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다솔 </a:t>
            </a:r>
            <a:r>
              <a:rPr lang="mr-IN" altLang="ko-KR" sz="1400" b="1" dirty="0">
                <a:ea typeface="a옛날목욕탕L"/>
              </a:rPr>
              <a:t>–</a:t>
            </a:r>
            <a:r>
              <a:rPr lang="ko-KR" altLang="en-US" sz="1400" b="1" dirty="0" smtClean="0">
                <a:ea typeface="a옛날목욕탕L"/>
              </a:rPr>
              <a:t> 인재</a:t>
            </a:r>
            <a:r>
              <a:rPr lang="en-US" altLang="ko-KR" sz="1400" b="1" dirty="0" smtClean="0">
                <a:ea typeface="a옛날목욕탕L"/>
              </a:rPr>
              <a:t>))</a:t>
            </a:r>
            <a:endParaRPr lang="en-US" altLang="ko-KR" sz="1400" b="1" dirty="0">
              <a:ea typeface="a옛날목욕탕L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6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5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8" name="제목 1"/>
          <p:cNvSpPr txBox="1">
            <a:spLocks/>
          </p:cNvSpPr>
          <p:nvPr/>
        </p:nvSpPr>
        <p:spPr>
          <a:xfrm>
            <a:off x="-396552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 간 거리 정의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1"/>
          <p:cNvSpPr txBox="1"/>
          <p:nvPr/>
        </p:nvSpPr>
        <p:spPr>
          <a:xfrm>
            <a:off x="804508" y="1923678"/>
            <a:ext cx="3983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최단 연결법 </a:t>
            </a:r>
            <a:r>
              <a:rPr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(Single Linkage Method)</a:t>
            </a:r>
            <a:endParaRPr lang="en-US" altLang="ko-KR" sz="1400" dirty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arenR"/>
            </a:pPr>
            <a:r>
              <a:rPr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최장 </a:t>
            </a:r>
            <a:r>
              <a:rPr lang="ko-KR" altLang="en-US" sz="1400" dirty="0">
                <a:latin typeface="KoreanYNMYTL" charset="-127"/>
                <a:ea typeface="KoreanYNMYTL" charset="-127"/>
                <a:cs typeface="KoreanYNMYTL" charset="-127"/>
              </a:rPr>
              <a:t>연결법 </a:t>
            </a:r>
            <a:r>
              <a:rPr lang="en-US" altLang="ko-KR" sz="1400" dirty="0">
                <a:latin typeface="KoreanYNMYTL" charset="-127"/>
                <a:ea typeface="KoreanYNMYTL" charset="-127"/>
                <a:cs typeface="KoreanYNMYTL" charset="-127"/>
              </a:rPr>
              <a:t>(Single Linkage Method)</a:t>
            </a:r>
          </a:p>
          <a:p>
            <a:pPr marL="342900" indent="-342900">
              <a:lnSpc>
                <a:spcPct val="200000"/>
              </a:lnSpc>
              <a:buFontTx/>
              <a:buAutoNum type="arabicParenR"/>
            </a:pPr>
            <a:r>
              <a:rPr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평균 </a:t>
            </a:r>
            <a:r>
              <a:rPr lang="ko-KR" altLang="en-US" sz="1400" dirty="0">
                <a:latin typeface="KoreanYNMYTL" charset="-127"/>
                <a:ea typeface="KoreanYNMYTL" charset="-127"/>
                <a:cs typeface="KoreanYNMYTL" charset="-127"/>
              </a:rPr>
              <a:t>연결법 </a:t>
            </a:r>
            <a:r>
              <a:rPr lang="en-US" altLang="ko-KR" sz="1400" dirty="0">
                <a:latin typeface="KoreanYNMYTL" charset="-127"/>
                <a:ea typeface="KoreanYNMYTL" charset="-127"/>
                <a:cs typeface="KoreanYNMYTL" charset="-127"/>
              </a:rPr>
              <a:t>(Single Linkage Method)</a:t>
            </a:r>
          </a:p>
          <a:p>
            <a:pPr marL="342900" indent="-342900">
              <a:lnSpc>
                <a:spcPct val="200000"/>
              </a:lnSpc>
              <a:buFontTx/>
              <a:buAutoNum type="arabicParenR"/>
            </a:pPr>
            <a:r>
              <a:rPr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중심 </a:t>
            </a:r>
            <a:r>
              <a:rPr lang="ko-KR" altLang="en-US" sz="1400" dirty="0">
                <a:latin typeface="KoreanYNMYTL" charset="-127"/>
                <a:ea typeface="KoreanYNMYTL" charset="-127"/>
                <a:cs typeface="KoreanYNMYTL" charset="-127"/>
              </a:rPr>
              <a:t>연결법 </a:t>
            </a:r>
            <a:r>
              <a:rPr lang="en-US" altLang="ko-KR" sz="1400" dirty="0">
                <a:latin typeface="KoreanYNMYTL" charset="-127"/>
                <a:ea typeface="KoreanYNMYTL" charset="-127"/>
                <a:cs typeface="KoreanYNMYTL" charset="-127"/>
              </a:rPr>
              <a:t>(Single Linkage Method)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endParaRPr lang="en-US" altLang="ko-KR" sz="1400" dirty="0" smtClean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8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>
          <a:xfrm>
            <a:off x="35496" y="1129025"/>
            <a:ext cx="9108504" cy="35749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268"/>
            <a:ext cx="9144000" cy="35825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1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025"/>
            <a:ext cx="9144000" cy="35768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11" y="1605163"/>
            <a:ext cx="1944216" cy="3905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10" y="1264718"/>
            <a:ext cx="1884489" cy="334549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9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199"/>
            <a:ext cx="9143940" cy="35806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9" y="2571750"/>
            <a:ext cx="1076701" cy="101100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90"/>
            <a:ext cx="9144000" cy="35806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4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293"/>
            <a:ext cx="9144000" cy="35806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1584000"/>
            <a:ext cx="301397" cy="324000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7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000074" y="2610396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104756" y="1452923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돌아보기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7544" y="2847751"/>
            <a:ext cx="1314810" cy="857924"/>
            <a:chOff x="5380" y="643443"/>
            <a:chExt cx="1314810" cy="857924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타겟</a:t>
              </a:r>
              <a:r>
                <a:rPr lang="ko-KR" altLang="en-US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변수가 있는가</a:t>
              </a:r>
              <a:r>
                <a:rPr lang="en-US" altLang="ko-KR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65184" y="2112512"/>
            <a:ext cx="1314810" cy="857924"/>
            <a:chOff x="5380" y="643443"/>
            <a:chExt cx="1314810" cy="85792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타겟</a:t>
              </a: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변수가 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어떤 </a:t>
              </a:r>
              <a:r>
                <a:rPr lang="ko-KR" altLang="en-US" sz="1200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자료형인가</a:t>
              </a:r>
              <a:r>
                <a:rPr lang="en-US" altLang="ko-KR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sz="12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89194" y="2112512"/>
            <a:ext cx="1314810" cy="857924"/>
            <a:chOff x="5380" y="643443"/>
            <a:chExt cx="1314810" cy="85792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지도 학습</a:t>
              </a:r>
              <a:endParaRPr lang="en-US" altLang="ko-KR" sz="1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1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(supervised learning)</a:t>
              </a:r>
              <a:endParaRPr lang="ko-KR" altLang="en-US" sz="11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7498" y="1491630"/>
            <a:ext cx="1314810" cy="857924"/>
            <a:chOff x="5380" y="643443"/>
            <a:chExt cx="1314810" cy="85792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분류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(classification)</a:t>
              </a:r>
              <a:endParaRPr lang="ko-KR" altLang="en-US" sz="105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87978" y="3617109"/>
            <a:ext cx="1314810" cy="857924"/>
            <a:chOff x="5380" y="643443"/>
            <a:chExt cx="1314810" cy="85792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자율 학습</a:t>
              </a:r>
              <a:endParaRPr lang="en-US" altLang="ko-KR" sz="1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1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(unsupervised learning)</a:t>
              </a:r>
              <a:endParaRPr lang="ko-KR" altLang="en-US" sz="11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7498" y="2749580"/>
            <a:ext cx="1314810" cy="857924"/>
            <a:chOff x="5380" y="643443"/>
            <a:chExt cx="1314810" cy="857924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회귀분석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(regression)</a:t>
              </a:r>
              <a:endParaRPr lang="ko-KR" altLang="en-US" sz="105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cxnSp>
        <p:nvCxnSpPr>
          <p:cNvPr id="7" name="직선 화살표 연결선 6"/>
          <p:cNvCxnSpPr>
            <a:stCxn id="22" idx="3"/>
            <a:endCxn id="32" idx="1"/>
          </p:cNvCxnSpPr>
          <p:nvPr/>
        </p:nvCxnSpPr>
        <p:spPr>
          <a:xfrm flipV="1">
            <a:off x="1782354" y="2541474"/>
            <a:ext cx="906840" cy="735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38" idx="1"/>
          </p:cNvCxnSpPr>
          <p:nvPr/>
        </p:nvCxnSpPr>
        <p:spPr>
          <a:xfrm>
            <a:off x="1782354" y="3276713"/>
            <a:ext cx="905624" cy="769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2" idx="3"/>
            <a:endCxn id="26" idx="1"/>
          </p:cNvCxnSpPr>
          <p:nvPr/>
        </p:nvCxnSpPr>
        <p:spPr>
          <a:xfrm>
            <a:off x="4004004" y="2541474"/>
            <a:ext cx="9611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6" idx="3"/>
            <a:endCxn id="35" idx="1"/>
          </p:cNvCxnSpPr>
          <p:nvPr/>
        </p:nvCxnSpPr>
        <p:spPr>
          <a:xfrm flipV="1">
            <a:off x="6279994" y="1920592"/>
            <a:ext cx="947504" cy="620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6" idx="3"/>
            <a:endCxn id="41" idx="1"/>
          </p:cNvCxnSpPr>
          <p:nvPr/>
        </p:nvCxnSpPr>
        <p:spPr>
          <a:xfrm>
            <a:off x="6279994" y="2541474"/>
            <a:ext cx="947504" cy="637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"/>
          <p:cNvSpPr/>
          <p:nvPr/>
        </p:nvSpPr>
        <p:spPr>
          <a:xfrm>
            <a:off x="4996786" y="3636731"/>
            <a:ext cx="1231050" cy="774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강화 학습</a:t>
            </a:r>
            <a:endParaRPr lang="en-US" altLang="ko-KR" sz="1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1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reinforce learning</a:t>
            </a:r>
            <a:r>
              <a:rPr lang="en-US" altLang="ko-KR" sz="11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1100" kern="12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rot="19296551">
            <a:off x="1929123" y="2646734"/>
            <a:ext cx="505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 rot="2484814">
            <a:off x="2073211" y="3426453"/>
            <a:ext cx="505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 rot="19665247">
            <a:off x="6430464" y="1982644"/>
            <a:ext cx="55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범주형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rot="2046570">
            <a:off x="6534777" y="2619318"/>
            <a:ext cx="55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수치형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5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56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직사각형 2"/>
          <p:cNvSpPr/>
          <p:nvPr/>
        </p:nvSpPr>
        <p:spPr>
          <a:xfrm>
            <a:off x="2753411" y="3557258"/>
            <a:ext cx="1183943" cy="934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474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196"/>
            <a:ext cx="9144000" cy="35768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8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196"/>
            <a:ext cx="9144000" cy="35768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678"/>
            <a:ext cx="9144000" cy="35738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8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244"/>
            <a:ext cx="9144000" cy="35787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8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314"/>
            <a:ext cx="9144001" cy="3585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91"/>
            <a:ext cx="9144000" cy="35787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0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-396552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 간 거리 정의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04508" y="1923678"/>
            <a:ext cx="3983516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 startAt="5"/>
            </a:pPr>
            <a:r>
              <a:rPr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Median Linkage Method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 startAt="5"/>
            </a:pPr>
            <a:r>
              <a:rPr lang="en-US" altLang="ko-KR" sz="1400" dirty="0" err="1" smtClean="0">
                <a:latin typeface="KoreanYNMYTL" charset="-127"/>
                <a:ea typeface="KoreanYNMYTL" charset="-127"/>
                <a:cs typeface="KoreanYNMYTL" charset="-127"/>
              </a:rPr>
              <a:t>Ward.D</a:t>
            </a:r>
            <a:r>
              <a:rPr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 Linkage Method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R" startAt="5"/>
            </a:pPr>
            <a:r>
              <a:rPr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Ward.D2 </a:t>
            </a:r>
            <a:r>
              <a:rPr lang="en-US" altLang="ko-KR" sz="1400" dirty="0">
                <a:latin typeface="KoreanYNMYTL" charset="-127"/>
                <a:ea typeface="KoreanYNMYTL" charset="-127"/>
                <a:cs typeface="KoreanYNMYTL" charset="-127"/>
              </a:rPr>
              <a:t>Linkage Method</a:t>
            </a:r>
          </a:p>
          <a:p>
            <a:pPr marL="342900" indent="-342900">
              <a:lnSpc>
                <a:spcPct val="200000"/>
              </a:lnSpc>
              <a:buFontTx/>
              <a:buAutoNum type="arabicParenR" startAt="5"/>
            </a:pPr>
            <a:r>
              <a:rPr lang="en-US" altLang="ko-KR" sz="1400" dirty="0" err="1" smtClean="0">
                <a:latin typeface="KoreanYNMYTL" charset="-127"/>
                <a:ea typeface="KoreanYNMYTL" charset="-127"/>
                <a:cs typeface="KoreanYNMYTL" charset="-127"/>
              </a:rPr>
              <a:t>Mcquitty</a:t>
            </a:r>
            <a:r>
              <a:rPr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 Linkage Method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3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모서리가 둥근 직사각형 88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92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93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-145032" y="1101405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-396552" y="1275606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세 줄 요약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971600" y="1884769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단일 데이터 간 거리를 정의하고</a:t>
            </a:r>
            <a:endParaRPr kumimoji="1" lang="en-US" altLang="ko-KR" sz="1200" dirty="0" smtClean="0"/>
          </a:p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latin typeface="KoreanYNMYTL" charset="-127"/>
                <a:ea typeface="KoreanYNMYTL" charset="-127"/>
                <a:cs typeface="KoreanYNMYTL" charset="-127"/>
              </a:rPr>
              <a:t>       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-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 맨하탄 거리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유클리드 거리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민콥스키 거리 등등</a:t>
            </a:r>
            <a:endParaRPr kumimoji="1" lang="en-US" altLang="ko-KR" sz="1400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971600" y="2836205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군집 간 거리를 정의하고</a:t>
            </a:r>
            <a:endParaRPr kumimoji="1" lang="en-US" altLang="ko-KR" sz="1200" dirty="0" smtClean="0"/>
          </a:p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latin typeface="KoreanYNMYTL" charset="-127"/>
                <a:ea typeface="KoreanYNMYTL" charset="-127"/>
                <a:cs typeface="KoreanYNMYTL" charset="-127"/>
              </a:rPr>
              <a:t>       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-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 최단 연결법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평균 연결법</a:t>
            </a:r>
            <a:r>
              <a:rPr kumimoji="1" lang="en-US" altLang="ko-KR" sz="1400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sz="1400" dirty="0" smtClean="0">
                <a:latin typeface="KoreanYNMYTL" charset="-127"/>
                <a:ea typeface="KoreanYNMYTL" charset="-127"/>
                <a:cs typeface="KoreanYNMYTL" charset="-127"/>
              </a:rPr>
              <a:t> 와드 연결법 등등</a:t>
            </a:r>
            <a:endParaRPr kumimoji="1" lang="en-US" altLang="ko-KR" sz="1400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971600" y="3840585"/>
            <a:ext cx="446449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돌리자</a:t>
            </a:r>
            <a:r>
              <a:rPr kumimoji="1"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!</a:t>
            </a:r>
            <a:endParaRPr kumimoji="1" lang="en-US" altLang="ko-KR" sz="1400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계층적 군집화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Hi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erarchical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pPr algn="l"/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Unit 03.  </a:t>
            </a:r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4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000074" y="2610396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알아두면 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정도는 도움이 될 지식들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1"/>
          <p:cNvSpPr txBox="1">
            <a:spLocks/>
          </p:cNvSpPr>
          <p:nvPr/>
        </p:nvSpPr>
        <p:spPr>
          <a:xfrm>
            <a:off x="-1104756" y="1452923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모델 선정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데이터 분석하기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67544" y="2847751"/>
            <a:ext cx="1314810" cy="857924"/>
            <a:chOff x="5380" y="643443"/>
            <a:chExt cx="1314810" cy="857924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타겟</a:t>
              </a:r>
              <a:r>
                <a:rPr lang="ko-KR" altLang="en-US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변수가 있는가</a:t>
              </a:r>
              <a:r>
                <a:rPr lang="en-US" altLang="ko-KR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965184" y="2112512"/>
            <a:ext cx="1314810" cy="857924"/>
            <a:chOff x="5380" y="643443"/>
            <a:chExt cx="1314810" cy="85792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타겟</a:t>
              </a: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변수가 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어떤 </a:t>
              </a:r>
              <a:r>
                <a:rPr lang="ko-KR" altLang="en-US" sz="1200" kern="1200" dirty="0" err="1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자료형인가</a:t>
              </a:r>
              <a:r>
                <a:rPr lang="en-US" altLang="ko-KR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sz="12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89194" y="2112512"/>
            <a:ext cx="1314810" cy="857924"/>
            <a:chOff x="5380" y="643443"/>
            <a:chExt cx="1314810" cy="85792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지도 학습</a:t>
              </a:r>
              <a:endParaRPr lang="en-US" altLang="ko-KR" sz="1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1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(supervised learning)</a:t>
              </a:r>
              <a:endParaRPr lang="ko-KR" altLang="en-US" sz="11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27498" y="1491630"/>
            <a:ext cx="1314810" cy="857924"/>
            <a:chOff x="5380" y="643443"/>
            <a:chExt cx="1314810" cy="85792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분류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(classification)</a:t>
              </a:r>
              <a:endParaRPr lang="ko-KR" altLang="en-US" sz="105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87978" y="3617109"/>
            <a:ext cx="1314810" cy="857924"/>
            <a:chOff x="5380" y="643443"/>
            <a:chExt cx="1314810" cy="85792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자율 학습</a:t>
              </a:r>
              <a:endParaRPr lang="en-US" altLang="ko-KR" sz="1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1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(unsupervised learning)</a:t>
              </a:r>
              <a:endParaRPr lang="ko-KR" altLang="en-US" sz="110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227498" y="2749580"/>
            <a:ext cx="1314810" cy="857924"/>
            <a:chOff x="5380" y="643443"/>
            <a:chExt cx="1314810" cy="857924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380" y="643443"/>
              <a:ext cx="1314810" cy="8579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모서리가 둥근 직사각형 4"/>
            <p:cNvSpPr/>
            <p:nvPr/>
          </p:nvSpPr>
          <p:spPr>
            <a:xfrm>
              <a:off x="47260" y="685323"/>
              <a:ext cx="1231050" cy="774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회귀분석</a:t>
              </a:r>
              <a:endParaRPr lang="en-US" altLang="ko-KR" sz="12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50" dirty="0" smtClean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(regression)</a:t>
              </a:r>
              <a:endParaRPr lang="ko-KR" altLang="en-US" sz="1050" kern="12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cxnSp>
        <p:nvCxnSpPr>
          <p:cNvPr id="7" name="직선 화살표 연결선 6"/>
          <p:cNvCxnSpPr>
            <a:stCxn id="22" idx="3"/>
            <a:endCxn id="32" idx="1"/>
          </p:cNvCxnSpPr>
          <p:nvPr/>
        </p:nvCxnSpPr>
        <p:spPr>
          <a:xfrm flipV="1">
            <a:off x="1782354" y="2541474"/>
            <a:ext cx="906840" cy="735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38" idx="1"/>
          </p:cNvCxnSpPr>
          <p:nvPr/>
        </p:nvCxnSpPr>
        <p:spPr>
          <a:xfrm>
            <a:off x="1782354" y="3276713"/>
            <a:ext cx="905624" cy="769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2" idx="3"/>
            <a:endCxn id="26" idx="1"/>
          </p:cNvCxnSpPr>
          <p:nvPr/>
        </p:nvCxnSpPr>
        <p:spPr>
          <a:xfrm>
            <a:off x="4004004" y="2541474"/>
            <a:ext cx="9611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6" idx="3"/>
            <a:endCxn id="35" idx="1"/>
          </p:cNvCxnSpPr>
          <p:nvPr/>
        </p:nvCxnSpPr>
        <p:spPr>
          <a:xfrm flipV="1">
            <a:off x="6279994" y="1920592"/>
            <a:ext cx="947504" cy="620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6" idx="3"/>
            <a:endCxn id="41" idx="1"/>
          </p:cNvCxnSpPr>
          <p:nvPr/>
        </p:nvCxnSpPr>
        <p:spPr>
          <a:xfrm>
            <a:off x="6279994" y="2541474"/>
            <a:ext cx="947504" cy="637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"/>
          <p:cNvSpPr/>
          <p:nvPr/>
        </p:nvSpPr>
        <p:spPr>
          <a:xfrm>
            <a:off x="4996786" y="3636731"/>
            <a:ext cx="1231050" cy="7741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강화 학습</a:t>
            </a:r>
            <a:endParaRPr lang="en-US" altLang="ko-KR" sz="1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1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reinforce learning</a:t>
            </a:r>
            <a:r>
              <a:rPr lang="en-US" altLang="ko-KR" sz="1100" kern="12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1100" kern="12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rot="19296551">
            <a:off x="1929123" y="2646734"/>
            <a:ext cx="505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 rot="2484814">
            <a:off x="2073211" y="3426453"/>
            <a:ext cx="505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 rot="19665247">
            <a:off x="6430464" y="1982644"/>
            <a:ext cx="55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범주형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rot="2046570">
            <a:off x="6534777" y="2619318"/>
            <a:ext cx="55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수치형</a:t>
            </a:r>
            <a:endParaRPr lang="ko-KR" altLang="en-US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12" cy="51640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87624" y="887385"/>
            <a:ext cx="1224136" cy="3162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986435" y="2048309"/>
            <a:ext cx="1024629" cy="5707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515125" y="1457831"/>
            <a:ext cx="1224136" cy="3162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5" grpId="0" animBg="1"/>
      <p:bldP spid="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96078" y="4116966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5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96078" y="4116966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>
            <a:off x="669815" y="3901340"/>
            <a:ext cx="3226263" cy="436296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</p:cNvCxnSpPr>
          <p:nvPr/>
        </p:nvCxnSpPr>
        <p:spPr>
          <a:xfrm>
            <a:off x="1403648" y="3681935"/>
            <a:ext cx="2492430" cy="618007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7" idx="1"/>
          </p:cNvCxnSpPr>
          <p:nvPr/>
        </p:nvCxnSpPr>
        <p:spPr>
          <a:xfrm>
            <a:off x="2737487" y="1260264"/>
            <a:ext cx="1219970" cy="2921335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</p:cNvCxnSpPr>
          <p:nvPr/>
        </p:nvCxnSpPr>
        <p:spPr>
          <a:xfrm>
            <a:off x="3359196" y="1642057"/>
            <a:ext cx="3417202" cy="56965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2"/>
          </p:cNvCxnSpPr>
          <p:nvPr/>
        </p:nvCxnSpPr>
        <p:spPr>
          <a:xfrm>
            <a:off x="3710554" y="1532355"/>
            <a:ext cx="3065844" cy="640578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9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41244" y="1136921"/>
            <a:ext cx="453386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051720" y="2547208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 flipV="1">
            <a:off x="669815" y="2767878"/>
            <a:ext cx="1381905" cy="1133462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  <a:endCxn id="27" idx="3"/>
          </p:cNvCxnSpPr>
          <p:nvPr/>
        </p:nvCxnSpPr>
        <p:spPr>
          <a:xfrm flipV="1">
            <a:off x="1403648" y="2923915"/>
            <a:ext cx="709451" cy="75802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6" idx="2"/>
          </p:cNvCxnSpPr>
          <p:nvPr/>
        </p:nvCxnSpPr>
        <p:spPr>
          <a:xfrm>
            <a:off x="2737487" y="1260264"/>
            <a:ext cx="1903757" cy="97327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  <a:endCxn id="26" idx="3"/>
          </p:cNvCxnSpPr>
          <p:nvPr/>
        </p:nvCxnSpPr>
        <p:spPr>
          <a:xfrm flipV="1">
            <a:off x="3359196" y="1513628"/>
            <a:ext cx="1348445" cy="12842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2"/>
          </p:cNvCxnSpPr>
          <p:nvPr/>
        </p:nvCxnSpPr>
        <p:spPr>
          <a:xfrm flipV="1">
            <a:off x="3710554" y="1357591"/>
            <a:ext cx="930690" cy="174764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8" idx="1"/>
            <a:endCxn id="27" idx="5"/>
          </p:cNvCxnSpPr>
          <p:nvPr/>
        </p:nvCxnSpPr>
        <p:spPr>
          <a:xfrm flipH="1" flipV="1">
            <a:off x="2409461" y="2923915"/>
            <a:ext cx="1586475" cy="1413722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stCxn id="23" idx="1"/>
            <a:endCxn id="26" idx="5"/>
          </p:cNvCxnSpPr>
          <p:nvPr/>
        </p:nvCxnSpPr>
        <p:spPr>
          <a:xfrm flipH="1" flipV="1">
            <a:off x="5028233" y="1513628"/>
            <a:ext cx="1848023" cy="659306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7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90695" y="1505354"/>
            <a:ext cx="453386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979712" y="3029140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 flipV="1">
            <a:off x="669815" y="3249810"/>
            <a:ext cx="1309897" cy="65153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  <a:endCxn id="27" idx="3"/>
          </p:cNvCxnSpPr>
          <p:nvPr/>
        </p:nvCxnSpPr>
        <p:spPr>
          <a:xfrm flipV="1">
            <a:off x="1403648" y="3405847"/>
            <a:ext cx="637443" cy="276088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6" idx="2"/>
          </p:cNvCxnSpPr>
          <p:nvPr/>
        </p:nvCxnSpPr>
        <p:spPr>
          <a:xfrm>
            <a:off x="2737487" y="1260264"/>
            <a:ext cx="453208" cy="46576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  <a:endCxn id="26" idx="1"/>
          </p:cNvCxnSpPr>
          <p:nvPr/>
        </p:nvCxnSpPr>
        <p:spPr>
          <a:xfrm flipH="1" flipV="1">
            <a:off x="3257092" y="1569987"/>
            <a:ext cx="102104" cy="7207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6"/>
          </p:cNvCxnSpPr>
          <p:nvPr/>
        </p:nvCxnSpPr>
        <p:spPr>
          <a:xfrm flipH="1">
            <a:off x="3644081" y="1532355"/>
            <a:ext cx="66473" cy="19366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8" idx="1"/>
            <a:endCxn id="27" idx="5"/>
          </p:cNvCxnSpPr>
          <p:nvPr/>
        </p:nvCxnSpPr>
        <p:spPr>
          <a:xfrm flipH="1" flipV="1">
            <a:off x="2337453" y="3405847"/>
            <a:ext cx="1658483" cy="93179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stCxn id="23" idx="1"/>
            <a:endCxn id="26" idx="5"/>
          </p:cNvCxnSpPr>
          <p:nvPr/>
        </p:nvCxnSpPr>
        <p:spPr>
          <a:xfrm flipH="1" flipV="1">
            <a:off x="3577684" y="1882061"/>
            <a:ext cx="3298572" cy="29087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104756" y="1452923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 - means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7544" y="1978824"/>
            <a:ext cx="6696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ea typeface="a옛날목욕탕L"/>
              </a:rPr>
              <a:t>데이터 내 객체 중 임의로 </a:t>
            </a:r>
            <a:r>
              <a:rPr lang="en-US" altLang="ko-KR" sz="1600" dirty="0" smtClean="0">
                <a:ea typeface="a옛날목욕탕L"/>
              </a:rPr>
              <a:t>K</a:t>
            </a:r>
            <a:r>
              <a:rPr lang="ko-KR" altLang="en-US" sz="1600" dirty="0" smtClean="0">
                <a:ea typeface="a옛날목욕탕L"/>
              </a:rPr>
              <a:t>개의 군집 중심점</a:t>
            </a:r>
            <a:r>
              <a:rPr lang="en-US" altLang="ko-KR" sz="1600" dirty="0" smtClean="0">
                <a:ea typeface="a옛날목욕탕L"/>
              </a:rPr>
              <a:t>(</a:t>
            </a:r>
            <a:r>
              <a:rPr lang="en-US" altLang="ko-KR" sz="1600" dirty="0">
                <a:ea typeface="a옛날목욕탕L"/>
              </a:rPr>
              <a:t>C</a:t>
            </a:r>
            <a:r>
              <a:rPr lang="en-US" altLang="ko-KR" sz="1600" dirty="0" smtClean="0">
                <a:ea typeface="a옛날목욕탕L"/>
              </a:rPr>
              <a:t>entroid) </a:t>
            </a:r>
            <a:r>
              <a:rPr lang="ko-KR" altLang="en-US" sz="1600" dirty="0" smtClean="0">
                <a:ea typeface="a옛날목욕탕L"/>
              </a:rPr>
              <a:t>설정</a:t>
            </a:r>
            <a:endParaRPr lang="en-US" altLang="ko-KR" sz="1600" dirty="0" smtClean="0">
              <a:ea typeface="a옛날목욕탕L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ea typeface="a옛날목욕탕L"/>
              </a:rPr>
              <a:t>모든 객체에 대해 각 군집 중심점까지의 거리 계산</a:t>
            </a:r>
            <a:endParaRPr lang="en-US" altLang="ko-KR" sz="1600" dirty="0" smtClean="0">
              <a:ea typeface="a옛날목욕탕L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ea typeface="a옛날목욕탕L"/>
              </a:rPr>
              <a:t>모든 객체를 가장 가까운 군집 중심점이 속한 군집으로 할당</a:t>
            </a:r>
            <a:endParaRPr lang="en-US" altLang="ko-KR" sz="1600" dirty="0" smtClean="0">
              <a:ea typeface="a옛날목욕탕L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ea typeface="a옛날목욕탕L"/>
              </a:rPr>
              <a:t>각 군집의 중심점 재설정</a:t>
            </a:r>
            <a:endParaRPr lang="en-US" altLang="ko-KR" sz="1600" dirty="0" smtClean="0">
              <a:ea typeface="a옛날목욕탕L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>
                <a:ea typeface="a옛날목욕탕L"/>
              </a:rPr>
              <a:t>군집의 중심점이 변경되지 않을 때까지 </a:t>
            </a:r>
            <a:r>
              <a:rPr lang="en-US" altLang="ko-KR" sz="1600" dirty="0" smtClean="0">
                <a:ea typeface="a옛날목욕탕L"/>
              </a:rPr>
              <a:t>1~4</a:t>
            </a:r>
            <a:r>
              <a:rPr lang="ko-KR" altLang="en-US" sz="1600" dirty="0" smtClean="0">
                <a:ea typeface="a옛날목욕탕L"/>
              </a:rPr>
              <a:t> 반복</a:t>
            </a:r>
            <a:endParaRPr lang="en-US" altLang="ko-KR" sz="1600" dirty="0">
              <a:ea typeface="a옛날목욕탕L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6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7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03" y="1251301"/>
            <a:ext cx="6139385" cy="336097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6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96078" y="4116966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4932040" y="3255459"/>
            <a:ext cx="177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latin typeface="KoreanYNMYTB" charset="-127"/>
                <a:ea typeface="KoreanYNMYTB" charset="-127"/>
                <a:cs typeface="KoreanYNMYTB" charset="-127"/>
              </a:rPr>
              <a:t>최초의 군집 중심점</a:t>
            </a:r>
            <a:r>
              <a:rPr kumimoji="1" lang="en-US" altLang="ko-KR" sz="1400" dirty="0" smtClean="0">
                <a:latin typeface="KoreanYNMYTB" charset="-127"/>
                <a:ea typeface="KoreanYNMYTB" charset="-127"/>
                <a:cs typeface="KoreanYNMYTB" charset="-127"/>
              </a:rPr>
              <a:t>(Centroid)</a:t>
            </a:r>
            <a:endParaRPr kumimoji="1" lang="ko-KR" altLang="en-US" sz="1400" dirty="0">
              <a:latin typeface="KoreanYNMYTB" charset="-127"/>
              <a:ea typeface="KoreanYNMYTB" charset="-127"/>
              <a:cs typeface="KoreanYNMYTB" charset="-127"/>
            </a:endParaRPr>
          </a:p>
        </p:txBody>
      </p:sp>
      <p:cxnSp>
        <p:nvCxnSpPr>
          <p:cNvPr id="10" name="직선 연결선[R] 9"/>
          <p:cNvCxnSpPr>
            <a:stCxn id="3" idx="0"/>
            <a:endCxn id="26" idx="4"/>
          </p:cNvCxnSpPr>
          <p:nvPr/>
        </p:nvCxnSpPr>
        <p:spPr>
          <a:xfrm flipV="1">
            <a:off x="5817606" y="2393603"/>
            <a:ext cx="1168352" cy="86185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3" idx="2"/>
            <a:endCxn id="27" idx="0"/>
          </p:cNvCxnSpPr>
          <p:nvPr/>
        </p:nvCxnSpPr>
        <p:spPr>
          <a:xfrm flipH="1">
            <a:off x="4105638" y="3778679"/>
            <a:ext cx="1711968" cy="33828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669815" y="3901340"/>
            <a:ext cx="3226263" cy="43629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>
            <a:endCxn id="27" idx="1"/>
          </p:cNvCxnSpPr>
          <p:nvPr/>
        </p:nvCxnSpPr>
        <p:spPr>
          <a:xfrm>
            <a:off x="1403648" y="3681935"/>
            <a:ext cx="2553809" cy="49966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/>
          <p:cNvCxnSpPr>
            <a:endCxn id="27" idx="1"/>
          </p:cNvCxnSpPr>
          <p:nvPr/>
        </p:nvCxnSpPr>
        <p:spPr>
          <a:xfrm>
            <a:off x="2737487" y="1260264"/>
            <a:ext cx="1219970" cy="292133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>
            <a:endCxn id="26" idx="2"/>
          </p:cNvCxnSpPr>
          <p:nvPr/>
        </p:nvCxnSpPr>
        <p:spPr>
          <a:xfrm>
            <a:off x="3359196" y="1642057"/>
            <a:ext cx="3417202" cy="53087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>
            <a:endCxn id="26" idx="2"/>
          </p:cNvCxnSpPr>
          <p:nvPr/>
        </p:nvCxnSpPr>
        <p:spPr>
          <a:xfrm>
            <a:off x="3710554" y="1532355"/>
            <a:ext cx="3065844" cy="64057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96078" y="4116966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>
            <a:off x="669815" y="3901340"/>
            <a:ext cx="3226263" cy="436296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  <a:endCxn id="27" idx="1"/>
          </p:cNvCxnSpPr>
          <p:nvPr/>
        </p:nvCxnSpPr>
        <p:spPr>
          <a:xfrm>
            <a:off x="1403648" y="3681935"/>
            <a:ext cx="2553809" cy="49966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7" idx="1"/>
          </p:cNvCxnSpPr>
          <p:nvPr/>
        </p:nvCxnSpPr>
        <p:spPr>
          <a:xfrm>
            <a:off x="2737487" y="1260264"/>
            <a:ext cx="1219970" cy="2921335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</p:cNvCxnSpPr>
          <p:nvPr/>
        </p:nvCxnSpPr>
        <p:spPr>
          <a:xfrm>
            <a:off x="3359196" y="1642057"/>
            <a:ext cx="3417202" cy="530876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2"/>
          </p:cNvCxnSpPr>
          <p:nvPr/>
        </p:nvCxnSpPr>
        <p:spPr>
          <a:xfrm>
            <a:off x="3710554" y="1532355"/>
            <a:ext cx="3065844" cy="640578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>
            <a:stCxn id="21" idx="3"/>
            <a:endCxn id="26" idx="2"/>
          </p:cNvCxnSpPr>
          <p:nvPr/>
        </p:nvCxnSpPr>
        <p:spPr>
          <a:xfrm flipV="1">
            <a:off x="669815" y="2172933"/>
            <a:ext cx="6106583" cy="172840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>
            <a:endCxn id="26" idx="3"/>
          </p:cNvCxnSpPr>
          <p:nvPr/>
        </p:nvCxnSpPr>
        <p:spPr>
          <a:xfrm flipV="1">
            <a:off x="1403648" y="2328970"/>
            <a:ext cx="5434129" cy="135296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/>
          <p:cNvCxnSpPr>
            <a:stCxn id="25" idx="2"/>
            <a:endCxn id="26" idx="1"/>
          </p:cNvCxnSpPr>
          <p:nvPr/>
        </p:nvCxnSpPr>
        <p:spPr>
          <a:xfrm>
            <a:off x="2737487" y="1260264"/>
            <a:ext cx="4100290" cy="75663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>
            <a:stCxn id="24" idx="2"/>
            <a:endCxn id="27" idx="0"/>
          </p:cNvCxnSpPr>
          <p:nvPr/>
        </p:nvCxnSpPr>
        <p:spPr>
          <a:xfrm>
            <a:off x="3359196" y="1642057"/>
            <a:ext cx="746442" cy="247490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/>
          <p:cNvCxnSpPr>
            <a:endCxn id="27" idx="0"/>
          </p:cNvCxnSpPr>
          <p:nvPr/>
        </p:nvCxnSpPr>
        <p:spPr>
          <a:xfrm>
            <a:off x="3710554" y="1532355"/>
            <a:ext cx="395084" cy="25846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41244" y="1136921"/>
            <a:ext cx="453386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051720" y="2547208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 flipV="1">
            <a:off x="669815" y="2767878"/>
            <a:ext cx="1381905" cy="1133462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  <a:endCxn id="27" idx="3"/>
          </p:cNvCxnSpPr>
          <p:nvPr/>
        </p:nvCxnSpPr>
        <p:spPr>
          <a:xfrm flipV="1">
            <a:off x="1403648" y="2923915"/>
            <a:ext cx="709451" cy="75802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6" idx="2"/>
          </p:cNvCxnSpPr>
          <p:nvPr/>
        </p:nvCxnSpPr>
        <p:spPr>
          <a:xfrm>
            <a:off x="2737487" y="1260264"/>
            <a:ext cx="1903757" cy="97327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  <a:endCxn id="26" idx="3"/>
          </p:cNvCxnSpPr>
          <p:nvPr/>
        </p:nvCxnSpPr>
        <p:spPr>
          <a:xfrm flipV="1">
            <a:off x="3359196" y="1513628"/>
            <a:ext cx="1348445" cy="12842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2"/>
          </p:cNvCxnSpPr>
          <p:nvPr/>
        </p:nvCxnSpPr>
        <p:spPr>
          <a:xfrm flipV="1">
            <a:off x="3710554" y="1357591"/>
            <a:ext cx="930690" cy="174764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8" idx="1"/>
            <a:endCxn id="27" idx="5"/>
          </p:cNvCxnSpPr>
          <p:nvPr/>
        </p:nvCxnSpPr>
        <p:spPr>
          <a:xfrm flipH="1" flipV="1">
            <a:off x="2409461" y="2923915"/>
            <a:ext cx="1586475" cy="1413722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stCxn id="23" idx="1"/>
            <a:endCxn id="26" idx="5"/>
          </p:cNvCxnSpPr>
          <p:nvPr/>
        </p:nvCxnSpPr>
        <p:spPr>
          <a:xfrm flipH="1" flipV="1">
            <a:off x="5028233" y="1513628"/>
            <a:ext cx="1848023" cy="659306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96078" y="4116966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2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7 L -0.20087 -0.3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-1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8.64198E-7 L -0.23246 -0.158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2" y="-7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1" grpId="0" animBg="1"/>
      <p:bldP spid="31" grpId="1" animBg="1"/>
      <p:bldP spid="35" grpId="0" animBg="1"/>
      <p:bldP spid="3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90695" y="1505354"/>
            <a:ext cx="453386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979712" y="3029140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/>
          <p:cNvCxnSpPr>
            <a:stCxn id="21" idx="3"/>
            <a:endCxn id="27" idx="2"/>
          </p:cNvCxnSpPr>
          <p:nvPr/>
        </p:nvCxnSpPr>
        <p:spPr>
          <a:xfrm flipV="1">
            <a:off x="669815" y="3249810"/>
            <a:ext cx="1309897" cy="65153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20" idx="3"/>
            <a:endCxn id="27" idx="3"/>
          </p:cNvCxnSpPr>
          <p:nvPr/>
        </p:nvCxnSpPr>
        <p:spPr>
          <a:xfrm flipV="1">
            <a:off x="1403648" y="3405847"/>
            <a:ext cx="637443" cy="276088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/>
          <p:cNvCxnSpPr>
            <a:stCxn id="25" idx="2"/>
            <a:endCxn id="26" idx="2"/>
          </p:cNvCxnSpPr>
          <p:nvPr/>
        </p:nvCxnSpPr>
        <p:spPr>
          <a:xfrm>
            <a:off x="2737487" y="1260264"/>
            <a:ext cx="453208" cy="46576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4" idx="2"/>
            <a:endCxn id="26" idx="1"/>
          </p:cNvCxnSpPr>
          <p:nvPr/>
        </p:nvCxnSpPr>
        <p:spPr>
          <a:xfrm flipH="1" flipV="1">
            <a:off x="3257092" y="1569987"/>
            <a:ext cx="102104" cy="7207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22" idx="3"/>
            <a:endCxn id="26" idx="6"/>
          </p:cNvCxnSpPr>
          <p:nvPr/>
        </p:nvCxnSpPr>
        <p:spPr>
          <a:xfrm flipH="1">
            <a:off x="3644081" y="1532355"/>
            <a:ext cx="66473" cy="19366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8" idx="1"/>
            <a:endCxn id="27" idx="5"/>
          </p:cNvCxnSpPr>
          <p:nvPr/>
        </p:nvCxnSpPr>
        <p:spPr>
          <a:xfrm flipH="1" flipV="1">
            <a:off x="2337453" y="3405847"/>
            <a:ext cx="1658483" cy="93179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stCxn id="23" idx="1"/>
            <a:endCxn id="26" idx="5"/>
          </p:cNvCxnSpPr>
          <p:nvPr/>
        </p:nvCxnSpPr>
        <p:spPr>
          <a:xfrm flipH="1" flipV="1">
            <a:off x="3577684" y="1882061"/>
            <a:ext cx="3298572" cy="29087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4641244" y="1136921"/>
            <a:ext cx="453386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051720" y="2547208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612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60494E-6 L -0.00677 0.0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4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92 0.07345 " pathEditMode="relative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1" grpId="1" animBg="1"/>
      <p:bldP spid="31" grpId="2" animBg="1"/>
      <p:bldP spid="35" grpId="1" animBg="1"/>
      <p:bldP spid="35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b="-47"/>
          <a:stretch/>
        </p:blipFill>
        <p:spPr>
          <a:xfrm>
            <a:off x="1331640" y="1708802"/>
            <a:ext cx="2524150" cy="24471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64" y="1779662"/>
            <a:ext cx="2682173" cy="2445974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35496" y="4861198"/>
            <a:ext cx="5256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https://</a:t>
            </a:r>
            <a:r>
              <a:rPr kumimoji="1" lang="en-US" altLang="ko-KR" sz="900" dirty="0" err="1"/>
              <a:t>www.coursera.org</a:t>
            </a:r>
            <a:r>
              <a:rPr kumimoji="1" lang="en-US" altLang="ko-KR" sz="900" dirty="0"/>
              <a:t>/learn/machine-learning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1547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213480" y="2285998"/>
            <a:ext cx="707708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263947" y="1512591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주요 변수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9924" y="2239473"/>
            <a:ext cx="5382344" cy="1112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>
                <a:ea typeface="a옛날목욕탕L"/>
              </a:rPr>
              <a:t>군집의 개수</a:t>
            </a:r>
            <a:endParaRPr lang="en-US" altLang="ko-KR" b="1" dirty="0" smtClean="0">
              <a:ea typeface="a옛날목욕탕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>
                <a:ea typeface="a옛날목욕탕L"/>
              </a:rPr>
              <a:t>초기 군집 중심점</a:t>
            </a:r>
            <a:r>
              <a:rPr lang="en-US" altLang="ko-KR" b="1" dirty="0" smtClean="0">
                <a:ea typeface="a옛날목욕탕L"/>
              </a:rPr>
              <a:t>(Centroid)</a:t>
            </a:r>
            <a:r>
              <a:rPr lang="ko-KR" altLang="en-US" b="1" dirty="0" smtClean="0">
                <a:ea typeface="a옛날목욕탕L"/>
              </a:rPr>
              <a:t> 설정</a:t>
            </a:r>
            <a:endParaRPr lang="en-US" altLang="ko-KR" b="1" dirty="0">
              <a:ea typeface="a옛날목욕탕L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251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260648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군집의 개수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359924" y="2239473"/>
                <a:ext cx="5382344" cy="570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lang="ko-KR" altLang="en-US" b="1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경험적 방법 </a:t>
                </a:r>
                <a:r>
                  <a:rPr lang="en-US" altLang="ko-KR" b="1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:</a:t>
                </a:r>
                <a:r>
                  <a:rPr lang="ko-KR" altLang="en-US" b="1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b="1" i="1" smtClean="0">
                            <a:latin typeface="KoreanYNMYTL" charset="-127"/>
                            <a:ea typeface="KoreanYNMYTL" charset="-127"/>
                            <a:cs typeface="KoreanYNMYTL" charset="-127"/>
                          </a:rPr>
                        </m:ctrlPr>
                      </m:radPr>
                      <m:deg/>
                      <m:e>
                        <m:r>
                          <a:rPr lang="en-US" altLang="ko-KR" b="1" i="1" smtClean="0">
                            <a:latin typeface="KoreanYNMYTL" charset="-127"/>
                            <a:ea typeface="KoreanYNMYTL" charset="-127"/>
                            <a:cs typeface="KoreanYNMYTL" charset="-127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altLang="ko-KR" b="1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 </m:t>
                    </m:r>
                    <m:r>
                      <a:rPr lang="en-US" altLang="ko-KR" b="1" i="1" dirty="0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𝒏</m:t>
                    </m:r>
                    <m:r>
                      <a:rPr lang="en-US" altLang="ko-KR" b="1" i="1" dirty="0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=</m:t>
                    </m:r>
                    <m:r>
                      <a:rPr lang="ko-KR" altLang="en-US" b="0" i="1" dirty="0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데이터의 </m:t>
                    </m:r>
                  </m:oMath>
                </a14:m>
                <a:r>
                  <a:rPr lang="ko-KR" altLang="en-US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수</a:t>
                </a:r>
                <a:endParaRPr lang="en-US" altLang="ko-KR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" y="2239473"/>
                <a:ext cx="5382344" cy="570092"/>
              </a:xfrm>
              <a:prstGeom prst="rect">
                <a:avLst/>
              </a:prstGeom>
              <a:blipFill rotWithShape="0">
                <a:blip r:embed="rId4"/>
                <a:stretch>
                  <a:fillRect l="-453" t="-25532" b="-79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06" y="1419622"/>
            <a:ext cx="2589780" cy="31148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9924" y="2787774"/>
            <a:ext cx="241623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b="1" dirty="0">
                <a:latin typeface="KoreanYNMYTL" charset="-127"/>
                <a:ea typeface="KoreanYNMYTL" charset="-127"/>
                <a:cs typeface="KoreanYNMYTL" charset="-127"/>
              </a:rPr>
              <a:t>Elbow Point </a:t>
            </a:r>
            <a:r>
              <a:rPr lang="ko-KR" altLang="en-US" b="1" dirty="0">
                <a:latin typeface="KoreanYNMYTL" charset="-127"/>
                <a:ea typeface="KoreanYNMYTL" charset="-127"/>
                <a:cs typeface="KoreanYNMYTL" charset="-127"/>
              </a:rPr>
              <a:t>기법</a:t>
            </a:r>
            <a:endParaRPr lang="en-US" altLang="ko-KR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5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551979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초기 군집 중심점 설정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49635" y="1311684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4457053" y="1491414"/>
            <a:ext cx="177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latin typeface="KoreanYNMYTB" charset="-127"/>
                <a:ea typeface="KoreanYNMYTB" charset="-127"/>
                <a:cs typeface="KoreanYNMYTB" charset="-127"/>
              </a:rPr>
              <a:t>최초의 군집 중심점</a:t>
            </a:r>
            <a:r>
              <a:rPr kumimoji="1" lang="en-US" altLang="ko-KR" sz="1400" dirty="0" smtClean="0">
                <a:latin typeface="KoreanYNMYTB" charset="-127"/>
                <a:ea typeface="KoreanYNMYTB" charset="-127"/>
                <a:cs typeface="KoreanYNMYTB" charset="-127"/>
              </a:rPr>
              <a:t>(Centroid)</a:t>
            </a:r>
            <a:endParaRPr kumimoji="1" lang="ko-KR" altLang="en-US" sz="1400" dirty="0">
              <a:latin typeface="KoreanYNMYTB" charset="-127"/>
              <a:ea typeface="KoreanYNMYTB" charset="-127"/>
              <a:cs typeface="KoreanYNMYTB" charset="-127"/>
            </a:endParaRPr>
          </a:p>
        </p:txBody>
      </p:sp>
      <p:cxnSp>
        <p:nvCxnSpPr>
          <p:cNvPr id="10" name="직선 연결선[R] 9"/>
          <p:cNvCxnSpPr>
            <a:stCxn id="3" idx="1"/>
            <a:endCxn id="26" idx="6"/>
          </p:cNvCxnSpPr>
          <p:nvPr/>
        </p:nvCxnSpPr>
        <p:spPr>
          <a:xfrm flipH="1" flipV="1">
            <a:off x="3568755" y="1532354"/>
            <a:ext cx="888298" cy="22067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>
            <a:stCxn id="3" idx="3"/>
            <a:endCxn id="27" idx="1"/>
          </p:cNvCxnSpPr>
          <p:nvPr/>
        </p:nvCxnSpPr>
        <p:spPr>
          <a:xfrm>
            <a:off x="6228184" y="1753024"/>
            <a:ext cx="609593" cy="26387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49635" y="1311684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776398" y="1952263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2"/>
          <p:cNvCxnSpPr>
            <a:stCxn id="21" idx="3"/>
            <a:endCxn id="26" idx="3"/>
          </p:cNvCxnSpPr>
          <p:nvPr/>
        </p:nvCxnSpPr>
        <p:spPr>
          <a:xfrm flipV="1">
            <a:off x="669815" y="1688391"/>
            <a:ext cx="2541199" cy="221294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0" idx="3"/>
            <a:endCxn id="26" idx="3"/>
          </p:cNvCxnSpPr>
          <p:nvPr/>
        </p:nvCxnSpPr>
        <p:spPr>
          <a:xfrm flipV="1">
            <a:off x="1403648" y="1688391"/>
            <a:ext cx="1807366" cy="1993544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5" idx="2"/>
            <a:endCxn id="26" idx="1"/>
          </p:cNvCxnSpPr>
          <p:nvPr/>
        </p:nvCxnSpPr>
        <p:spPr>
          <a:xfrm>
            <a:off x="2737487" y="1260264"/>
            <a:ext cx="473527" cy="11605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>
            <a:stCxn id="22" idx="2"/>
            <a:endCxn id="26" idx="6"/>
          </p:cNvCxnSpPr>
          <p:nvPr/>
        </p:nvCxnSpPr>
        <p:spPr>
          <a:xfrm flipH="1" flipV="1">
            <a:off x="3568755" y="1532354"/>
            <a:ext cx="32097" cy="10970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>
            <a:stCxn id="8" idx="3"/>
            <a:endCxn id="27" idx="3"/>
          </p:cNvCxnSpPr>
          <p:nvPr/>
        </p:nvCxnSpPr>
        <p:spPr>
          <a:xfrm flipV="1">
            <a:off x="4215341" y="2328970"/>
            <a:ext cx="2622436" cy="2008667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18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/>
          <a:stretch/>
        </p:blipFill>
        <p:spPr>
          <a:xfrm>
            <a:off x="1228745" y="1215557"/>
            <a:ext cx="6614502" cy="3432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27934"/>
            <a:ext cx="219405" cy="2194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3" y="3572232"/>
            <a:ext cx="219405" cy="2194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0" y="3791637"/>
            <a:ext cx="219405" cy="2194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49" y="1422652"/>
            <a:ext cx="219405" cy="2194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63231"/>
            <a:ext cx="219405" cy="2194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3" y="1422652"/>
            <a:ext cx="219405" cy="21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40859"/>
            <a:ext cx="219405" cy="219405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8222375" y="2634466"/>
            <a:ext cx="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mtClean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팀</a:t>
            </a:r>
            <a:endParaRPr kumimoji="1" lang="ko-KR" altLang="en-US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208664" y="2130410"/>
            <a:ext cx="419120" cy="4413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595465" y="3437821"/>
            <a:ext cx="419120" cy="44134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2"/>
          <p:cNvCxnSpPr>
            <a:stCxn id="21" idx="3"/>
            <a:endCxn id="26" idx="3"/>
          </p:cNvCxnSpPr>
          <p:nvPr/>
        </p:nvCxnSpPr>
        <p:spPr>
          <a:xfrm flipV="1">
            <a:off x="669815" y="2507117"/>
            <a:ext cx="1600228" cy="139422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0" idx="3"/>
            <a:endCxn id="26" idx="3"/>
          </p:cNvCxnSpPr>
          <p:nvPr/>
        </p:nvCxnSpPr>
        <p:spPr>
          <a:xfrm flipV="1">
            <a:off x="1403648" y="2507117"/>
            <a:ext cx="866395" cy="1174818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>
            <a:stCxn id="25" idx="2"/>
            <a:endCxn id="26" idx="1"/>
          </p:cNvCxnSpPr>
          <p:nvPr/>
        </p:nvCxnSpPr>
        <p:spPr>
          <a:xfrm flipH="1">
            <a:off x="2270043" y="1260264"/>
            <a:ext cx="467444" cy="934779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>
            <a:stCxn id="22" idx="2"/>
            <a:endCxn id="26" idx="6"/>
          </p:cNvCxnSpPr>
          <p:nvPr/>
        </p:nvCxnSpPr>
        <p:spPr>
          <a:xfrm flipH="1">
            <a:off x="2627784" y="1642057"/>
            <a:ext cx="973068" cy="70902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/>
          <p:cNvCxnSpPr>
            <a:stCxn id="8" idx="3"/>
            <a:endCxn id="27" idx="3"/>
          </p:cNvCxnSpPr>
          <p:nvPr/>
        </p:nvCxnSpPr>
        <p:spPr>
          <a:xfrm flipV="1">
            <a:off x="4215341" y="3814528"/>
            <a:ext cx="1441503" cy="523109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>
            <a:stCxn id="23" idx="2"/>
            <a:endCxn id="27" idx="6"/>
          </p:cNvCxnSpPr>
          <p:nvPr/>
        </p:nvCxnSpPr>
        <p:spPr>
          <a:xfrm flipH="1">
            <a:off x="6014585" y="2282636"/>
            <a:ext cx="971374" cy="1375855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/>
          <p:cNvCxnSpPr>
            <a:stCxn id="24" idx="2"/>
            <a:endCxn id="26" idx="6"/>
          </p:cNvCxnSpPr>
          <p:nvPr/>
        </p:nvCxnSpPr>
        <p:spPr>
          <a:xfrm flipH="1">
            <a:off x="2627784" y="1642057"/>
            <a:ext cx="731412" cy="709023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551979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초기 군집 중심점 설정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9924" y="2239473"/>
            <a:ext cx="5382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무작위 분할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 smtClean="0">
                <a:latin typeface="KoreanYNMYTL" charset="-127"/>
                <a:ea typeface="KoreanYNMYTL" charset="-127"/>
                <a:cs typeface="KoreanYNMYTL" charset="-127"/>
              </a:rPr>
              <a:t>Forgy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Kaufman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dirty="0" smtClean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2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551979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초기 군집 중심점 설정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9924" y="2239473"/>
            <a:ext cx="5382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무작위 분할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 smtClean="0">
                <a:latin typeface="KoreanYNMYTL" charset="-127"/>
                <a:ea typeface="KoreanYNMYTL" charset="-127"/>
                <a:cs typeface="KoreanYNMYTL" charset="-127"/>
              </a:rPr>
              <a:t>Forgy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Kaufman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dirty="0" smtClean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텍스트 상자 1"/>
          <p:cNvSpPr txBox="1"/>
          <p:nvPr/>
        </p:nvSpPr>
        <p:spPr>
          <a:xfrm>
            <a:off x="2771800" y="300379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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 간단하고 좋은 성능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0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551979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초기 군집 중심점 설정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9924" y="2239473"/>
            <a:ext cx="5382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무작위 분할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 smtClean="0">
                <a:latin typeface="KoreanYNMYTL" charset="-127"/>
                <a:ea typeface="KoreanYNMYTL" charset="-127"/>
                <a:cs typeface="KoreanYNMYTL" charset="-127"/>
              </a:rPr>
              <a:t>Forgy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Kaufman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알고리즘</a:t>
            </a:r>
            <a:endParaRPr lang="en-US" altLang="ko-KR" dirty="0" smtClean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텍스트 상자 1"/>
          <p:cNvSpPr txBox="1"/>
          <p:nvPr/>
        </p:nvSpPr>
        <p:spPr>
          <a:xfrm>
            <a:off x="2771800" y="300379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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 간단하고 좋은 성능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6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695995" y="1566240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K-”Means”</a:t>
            </a:r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응용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9924" y="2239473"/>
            <a:ext cx="7380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Means(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평균값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)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 대신 중앙값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을 쓸순 없을까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</a:rPr>
              <a:t>?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 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K-</a:t>
            </a:r>
            <a:r>
              <a:rPr lang="en-US" altLang="ko-KR" b="1" dirty="0" err="1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Medoids</a:t>
            </a:r>
            <a:endParaRPr lang="en-US" altLang="ko-KR" b="1" dirty="0" smtClean="0">
              <a:latin typeface="KoreanYNMYTL" charset="-127"/>
              <a:ea typeface="KoreanYNMYTL" charset="-127"/>
              <a:cs typeface="KoreanYNMYTL" charset="-127"/>
              <a:sym typeface="Wingdings"/>
            </a:endParaRP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거리를 측정하는 방법을 바꿔볼 순 없을까</a:t>
            </a:r>
            <a:r>
              <a:rPr lang="en-US" altLang="ko-KR" b="1" dirty="0" smtClean="0">
                <a:latin typeface="KoreanYNMYTL" charset="-127"/>
                <a:ea typeface="KoreanYNMYTL" charset="-127"/>
                <a:cs typeface="KoreanYNMYTL" charset="-127"/>
                <a:sym typeface="Wingdings"/>
              </a:rPr>
              <a:t>?</a:t>
            </a:r>
            <a:endParaRPr lang="en-US" altLang="ko-KR" dirty="0" smtClean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4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91263" y="2113663"/>
            <a:ext cx="76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ea typeface="a옛날목욕탕L"/>
              </a:rPr>
              <a:t> - </a:t>
            </a:r>
            <a:r>
              <a:rPr lang="ko-KR" altLang="en-US" sz="1400" b="1" dirty="0" smtClean="0">
                <a:ea typeface="a옛날목욕탕L"/>
              </a:rPr>
              <a:t>분류</a:t>
            </a:r>
            <a:r>
              <a:rPr lang="en-US" altLang="ko-KR" sz="1400" b="1" dirty="0" smtClean="0">
                <a:ea typeface="a옛날목욕탕L"/>
              </a:rPr>
              <a:t>(Classification) :</a:t>
            </a:r>
            <a:r>
              <a:rPr lang="ko-KR" altLang="en-US" sz="1400" b="1" dirty="0" smtClean="0">
                <a:ea typeface="a옛날목욕탕L"/>
              </a:rPr>
              <a:t> 소속 집단을 </a:t>
            </a:r>
            <a:r>
              <a:rPr lang="ko-KR" altLang="en-US" sz="1400" b="1" dirty="0" smtClean="0">
                <a:solidFill>
                  <a:srgbClr val="FF0000"/>
                </a:solidFill>
                <a:ea typeface="a옛날목욕탕L"/>
              </a:rPr>
              <a:t>아는</a:t>
            </a:r>
            <a:r>
              <a:rPr lang="ko-KR" altLang="en-US" sz="1400" b="1" dirty="0" smtClean="0">
                <a:ea typeface="a옛날목욕탕L"/>
              </a:rPr>
              <a:t> 상태에서 비슷한 집단으로 묶는 방법</a:t>
            </a:r>
            <a:endParaRPr lang="en-US" altLang="ko-KR" sz="1400" b="1" dirty="0" smtClean="0">
              <a:ea typeface="a옛날목욕탕L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91264" y="3416101"/>
            <a:ext cx="8013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ea typeface="a옛날목욕탕L"/>
              </a:rPr>
              <a:t> - </a:t>
            </a:r>
            <a:r>
              <a:rPr lang="ko-KR" altLang="en-US" sz="1400" b="1" dirty="0" smtClean="0">
                <a:ea typeface="a옛날목욕탕L"/>
              </a:rPr>
              <a:t>군집</a:t>
            </a:r>
            <a:r>
              <a:rPr lang="en-US" altLang="ko-KR" sz="1400" b="1" dirty="0" smtClean="0">
                <a:ea typeface="a옛날목욕탕L"/>
              </a:rPr>
              <a:t>(Clustering) :</a:t>
            </a:r>
            <a:r>
              <a:rPr lang="ko-KR" altLang="en-US" sz="1400" b="1" dirty="0" smtClean="0">
                <a:ea typeface="a옛날목욕탕L"/>
              </a:rPr>
              <a:t> 소속 집단을 </a:t>
            </a:r>
            <a:r>
              <a:rPr lang="ko-KR" altLang="en-US" sz="1400" b="1" dirty="0" smtClean="0">
                <a:solidFill>
                  <a:srgbClr val="FF0000"/>
                </a:solidFill>
                <a:ea typeface="a옛날목욕탕L"/>
              </a:rPr>
              <a:t>모르는</a:t>
            </a:r>
            <a:r>
              <a:rPr lang="ko-KR" altLang="en-US" sz="1400" b="1" dirty="0" smtClean="0">
                <a:ea typeface="a옛날목욕탕L"/>
              </a:rPr>
              <a:t> 상태에서 비슷한 집단으로 묶는 방법 </a:t>
            </a:r>
            <a:r>
              <a:rPr lang="en-US" altLang="ko-KR" sz="1400" b="1" dirty="0" smtClean="0">
                <a:ea typeface="a옛날목욕탕L"/>
              </a:rPr>
              <a:t> 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-924736" y="1635646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지도 학습</a:t>
            </a:r>
            <a:r>
              <a:rPr lang="en-US" altLang="ko-KR" sz="1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(Supervised Learning)</a:t>
            </a:r>
            <a:endParaRPr lang="ko-KR" altLang="en-US" sz="1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-756592" y="2931790"/>
            <a:ext cx="564075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비지도 학습</a:t>
            </a:r>
            <a:r>
              <a:rPr lang="en-US" altLang="ko-KR" sz="1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(Unsupervised Learning)</a:t>
            </a:r>
            <a:endParaRPr lang="ko-KR" altLang="en-US" sz="1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836357" y="2399307"/>
            <a:ext cx="762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Ex)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강아지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고양이 사진 분류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AdultUCI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스팸메일 분류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a옛날목욕탕L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827584" y="3675494"/>
            <a:ext cx="762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Ex)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고객 분류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SNS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상의 유저 분류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 우주 신호 분류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ea typeface="a옛날목욕탕L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34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5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746853" y="1779662"/>
            <a:ext cx="7353539" cy="2905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68003" y="1275606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한계점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746853" y="1779662"/>
            <a:ext cx="7353539" cy="2905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68003" y="1275606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한계점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/>
          <p:cNvSpPr/>
          <p:nvPr/>
        </p:nvSpPr>
        <p:spPr>
          <a:xfrm>
            <a:off x="2339752" y="3075806"/>
            <a:ext cx="432048" cy="7200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19872" y="3075806"/>
            <a:ext cx="432048" cy="7200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045673" y="3421687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123728" y="3435846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981777" y="3435846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5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4" grpId="0" animBg="1"/>
      <p:bldP spid="23" grpId="0" animBg="1"/>
      <p:bldP spid="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5" y="1779662"/>
            <a:ext cx="7416702" cy="2905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68003" y="1275606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한계점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6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5" y="1779662"/>
            <a:ext cx="7416702" cy="2905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68003" y="1275606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한계점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/>
          <p:cNvSpPr/>
          <p:nvPr/>
        </p:nvSpPr>
        <p:spPr>
          <a:xfrm>
            <a:off x="3055531" y="3079741"/>
            <a:ext cx="432048" cy="7200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41617" y="3435846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909769" y="3147814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923928" y="3781727"/>
            <a:ext cx="86167" cy="86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9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5" y="1779662"/>
            <a:ext cx="7416702" cy="29056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768003" y="1275606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K-Means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의 한계점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03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K-Means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5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1470" y="-142894"/>
            <a:ext cx="9340056" cy="52863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59396" y="2229287"/>
            <a:ext cx="867032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ea typeface="a옛날목욕탕L" pitchFamily="18" charset="-127"/>
            </a:endParaRPr>
          </a:p>
          <a:p>
            <a:pPr algn="l"/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Unit </a:t>
            </a:r>
            <a:r>
              <a:rPr lang="en-US" altLang="ko-KR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04.  </a:t>
            </a:r>
            <a:r>
              <a:rPr lang="ko-KR" altLang="en-US" sz="4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모델 평가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1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912019" y="1563638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모델 평가</a:t>
            </a:r>
            <a:r>
              <a:rPr lang="en-US" altLang="ko-KR" sz="36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?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상자 2"/>
          <p:cNvSpPr txBox="1"/>
          <p:nvPr/>
        </p:nvSpPr>
        <p:spPr>
          <a:xfrm>
            <a:off x="611560" y="2355726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지도 학습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(Supervised Learning)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에서는 예측값과 실제값을 비교한 정확도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분산 등을 이용하여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,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모델을 평가하였다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.</a:t>
            </a:r>
          </a:p>
          <a:p>
            <a:endParaRPr kumimoji="1" lang="en-US" altLang="ko-KR" dirty="0" smtClean="0">
              <a:latin typeface="KoreanYNMYTL" charset="-127"/>
              <a:ea typeface="KoreanYNMYTL" charset="-127"/>
              <a:cs typeface="KoreanYNMYTL" charset="-127"/>
            </a:endParaRPr>
          </a:p>
          <a:p>
            <a:endParaRPr kumimoji="1" lang="en-US" altLang="ko-KR" dirty="0">
              <a:latin typeface="KoreanYNMYTL" charset="-127"/>
              <a:ea typeface="KoreanYNMYTL" charset="-127"/>
              <a:cs typeface="KoreanYNMYTL" charset="-127"/>
            </a:endParaRPr>
          </a:p>
          <a:p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실제값이 없는 비지도 학습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(Unsupervised Learning)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은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?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3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272059" y="1433781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평가 방법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상자 2"/>
          <p:cNvSpPr txBox="1"/>
          <p:nvPr/>
        </p:nvSpPr>
        <p:spPr>
          <a:xfrm>
            <a:off x="611560" y="228371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latin typeface="KoreanYNMYTL" charset="-127"/>
                <a:ea typeface="KoreanYNMYTL" charset="-127"/>
                <a:cs typeface="KoreanYNMYTL" charset="-127"/>
              </a:rPr>
              <a:t>내부 평가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11560" y="2701769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-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군집화한 그 자체를 놓고 평가하는 방식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611560" y="342253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latin typeface="KoreanYNMYTL" charset="-127"/>
                <a:ea typeface="KoreanYNMYTL" charset="-127"/>
                <a:cs typeface="KoreanYNMYTL" charset="-127"/>
              </a:rPr>
              <a:t>외부 평가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611560" y="3840585"/>
            <a:ext cx="561662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-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군집화에 사용되지 않은 데이터로 평가하는 방식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1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623604"/>
            <a:ext cx="0" cy="236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1272059" y="1433781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평가 방법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상자 2"/>
          <p:cNvSpPr txBox="1"/>
          <p:nvPr/>
        </p:nvSpPr>
        <p:spPr>
          <a:xfrm>
            <a:off x="611560" y="235572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mtClean="0">
                <a:latin typeface="KoreanYNMYTL" charset="-127"/>
                <a:ea typeface="KoreanYNMYTL" charset="-127"/>
                <a:cs typeface="KoreanYNMYTL" charset="-127"/>
              </a:rPr>
              <a:t>내부 평가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4932040" y="236095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latin typeface="KoreanYNMYTL" charset="-127"/>
                <a:ea typeface="KoreanYNMYTL" charset="-127"/>
                <a:cs typeface="KoreanYNMYTL" charset="-127"/>
              </a:rPr>
              <a:t>외부 평가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611560" y="2773777"/>
            <a:ext cx="3456384" cy="12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Dunn Index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실루엣 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(Silhouette)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Davies </a:t>
            </a:r>
            <a:r>
              <a:rPr kumimoji="1" lang="mr-IN" altLang="ko-KR" dirty="0" smtClean="0">
                <a:latin typeface="KoreanYNMYTL" charset="-127"/>
                <a:ea typeface="KoreanYNMYTL" charset="-127"/>
                <a:cs typeface="KoreanYNMYTL" charset="-127"/>
              </a:rPr>
              <a:t>–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kumimoji="1" lang="en-US" altLang="ko-KR" dirty="0" err="1" smtClean="0">
                <a:latin typeface="KoreanYNMYTL" charset="-127"/>
                <a:ea typeface="KoreanYNMYTL" charset="-127"/>
                <a:cs typeface="KoreanYNMYTL" charset="-127"/>
              </a:rPr>
              <a:t>Bouldin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 Index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4896036" y="2773777"/>
            <a:ext cx="3456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Rand Measure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F - Measure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 err="1" smtClean="0">
                <a:latin typeface="KoreanYNMYTL" charset="-127"/>
                <a:ea typeface="KoreanYNMYTL" charset="-127"/>
                <a:cs typeface="KoreanYNMYTL" charset="-127"/>
              </a:rPr>
              <a:t>Jaccard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 Index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2845785"/>
            <a:ext cx="2664296" cy="87809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3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280104" y="2023168"/>
            <a:ext cx="0" cy="130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912019" y="1433781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모델 내부 평가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상자 2"/>
          <p:cNvSpPr txBox="1"/>
          <p:nvPr/>
        </p:nvSpPr>
        <p:spPr>
          <a:xfrm>
            <a:off x="611560" y="206769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latin typeface="KoreanYNMYTL" charset="-127"/>
                <a:ea typeface="KoreanYNMYTL" charset="-127"/>
                <a:cs typeface="KoreanYNMYTL" charset="-127"/>
              </a:rPr>
              <a:t>1. Dunn Index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텍스트 상자 22"/>
              <p:cNvSpPr txBox="1"/>
              <p:nvPr/>
            </p:nvSpPr>
            <p:spPr>
              <a:xfrm>
                <a:off x="611560" y="2551627"/>
                <a:ext cx="5616624" cy="74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𝐷𝐼</m:t>
                    </m:r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=</m:t>
                    </m:r>
                    <m:f>
                      <m:fPr>
                        <m:ctrlPr>
                          <a:rPr kumimoji="1" lang="mr-IN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</m:ctrlPr>
                      </m:fPr>
                      <m:num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군집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과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집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사이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의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거리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중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최소값</m:t>
                        </m:r>
                      </m:num>
                      <m:den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군집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내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객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체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간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거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리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중</m:t>
                        </m:r>
                        <m:r>
                          <a:rPr kumimoji="1" lang="ko-KR" altLang="en-US" sz="160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최대</m:t>
                        </m:r>
                        <m:r>
                          <a:rPr kumimoji="1" lang="ko-KR" altLang="en-US" sz="16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값</m:t>
                        </m:r>
                      </m:den>
                    </m:f>
                  </m:oMath>
                </a14:m>
                <a:r>
                  <a:rPr kumimoji="1" lang="en-US" altLang="ko-KR" sz="16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</a:t>
                </a:r>
              </a:p>
            </p:txBody>
          </p:sp>
        </mc:Choice>
        <mc:Fallback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51627"/>
                <a:ext cx="5616624" cy="7402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88154"/>
            <a:ext cx="3283299" cy="2849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467544" y="3622132"/>
                <a:ext cx="327205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i="1" smtClean="0"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m:t>군집과 군집 사이의 거리가 </m:t>
                      </m:r>
                      <m:r>
                        <a:rPr kumimoji="1" lang="ko-KR" altLang="en-US" b="0" i="1" smtClean="0"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m:t>클수록</m:t>
                      </m:r>
                      <m:r>
                        <a:rPr kumimoji="1" lang="en-US" altLang="ko-KR" b="0" i="1" smtClean="0">
                          <a:latin typeface="KoreanYNMYTL" charset="-127"/>
                          <a:ea typeface="KoreanYNMYTL" charset="-127"/>
                          <a:cs typeface="KoreanYNMYTL" charset="-127"/>
                        </a:rPr>
                        <m:t>,</m:t>
                      </m:r>
                    </m:oMath>
                  </m:oMathPara>
                </a14:m>
                <a:endParaRPr kumimoji="1" lang="en-US" altLang="ko-KR" b="0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  <a:p>
                <a:pPr algn="ctr"/>
                <a:r>
                  <a:rPr lang="ko-KR" altLang="en-US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군집 내 객체 간 거리가 작을수록</a:t>
                </a:r>
                <a:endParaRPr lang="en-US" altLang="ko-KR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  <a:p>
                <a:pPr algn="ctr"/>
                <a:r>
                  <a:rPr lang="ko-KR" altLang="en-US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좋은 모델</a:t>
                </a:r>
                <a:endParaRPr lang="en-US" altLang="ko-KR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22132"/>
                <a:ext cx="327205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933" t="-38158" b="-9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8"/>
          <p:cNvSpPr txBox="1"/>
          <p:nvPr/>
        </p:nvSpPr>
        <p:spPr>
          <a:xfrm>
            <a:off x="3779912" y="3867894"/>
            <a:ext cx="17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=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 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DI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가 큰 모델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91264" y="1978734"/>
            <a:ext cx="76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ea typeface="a옛날목욕탕L"/>
              </a:rPr>
              <a:t> - </a:t>
            </a:r>
            <a:r>
              <a:rPr lang="ko-KR" altLang="en-US" sz="1400" b="1" dirty="0" smtClean="0">
                <a:ea typeface="a옛날목욕탕L"/>
              </a:rPr>
              <a:t>예측 </a:t>
            </a:r>
            <a:r>
              <a:rPr lang="en-US" altLang="ko-KR" sz="1400" b="1" dirty="0" smtClean="0">
                <a:ea typeface="a옛날목욕탕L"/>
              </a:rPr>
              <a:t>X, </a:t>
            </a:r>
            <a:r>
              <a:rPr lang="ko-KR" altLang="en-US" sz="1400" b="1" dirty="0" smtClean="0">
                <a:ea typeface="a옛날목욕탕L"/>
              </a:rPr>
              <a:t>데이터의 특성 발견을 위함</a:t>
            </a:r>
            <a:endParaRPr lang="en-US" altLang="ko-KR" sz="1400" b="1" dirty="0" smtClean="0">
              <a:ea typeface="a옛날목욕탕L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-108520" y="1419622"/>
            <a:ext cx="259228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분석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34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5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제목 1"/>
          <p:cNvSpPr txBox="1">
            <a:spLocks/>
          </p:cNvSpPr>
          <p:nvPr/>
        </p:nvSpPr>
        <p:spPr>
          <a:xfrm>
            <a:off x="-252536" y="2713364"/>
            <a:ext cx="38164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분석의 유형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91264" y="3294623"/>
            <a:ext cx="7624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ea typeface="a옛날목욕탕L"/>
              </a:rPr>
              <a:t> </a:t>
            </a:r>
            <a:r>
              <a:rPr lang="en-US" altLang="ko-KR" sz="1400" b="1" dirty="0">
                <a:ea typeface="a옛날목욕탕L"/>
              </a:rPr>
              <a:t>-</a:t>
            </a:r>
            <a:r>
              <a:rPr lang="ko-KR" altLang="en-US" sz="1400" b="1" dirty="0">
                <a:ea typeface="a옛날목욕탕L"/>
              </a:rPr>
              <a:t> 계층적 군집화 </a:t>
            </a:r>
            <a:r>
              <a:rPr lang="en-US" altLang="ko-KR" sz="1400" b="1" dirty="0">
                <a:ea typeface="a옛날목욕탕L"/>
              </a:rPr>
              <a:t>:</a:t>
            </a:r>
            <a:r>
              <a:rPr lang="ko-KR" altLang="en-US" sz="1400" b="1" dirty="0">
                <a:ea typeface="a옛날목욕탕L"/>
              </a:rPr>
              <a:t> 각각의 표본을 독립된 군집으로 두고</a:t>
            </a:r>
            <a:r>
              <a:rPr lang="en-US" altLang="ko-KR" sz="1400" b="1" dirty="0">
                <a:ea typeface="a옛날목욕탕L"/>
              </a:rPr>
              <a:t>,</a:t>
            </a:r>
            <a:r>
              <a:rPr lang="ko-KR" altLang="en-US" sz="1400" b="1" dirty="0">
                <a:ea typeface="a옛날목욕탕L"/>
              </a:rPr>
              <a:t> 유사한 군집끼리 연결하여</a:t>
            </a:r>
            <a:r>
              <a:rPr lang="en-US" altLang="ko-KR" sz="1400" b="1" dirty="0">
                <a:ea typeface="a옛날목욕탕L"/>
              </a:rPr>
              <a:t>,</a:t>
            </a:r>
            <a:r>
              <a:rPr lang="ko-KR" altLang="en-US" sz="1400" b="1" dirty="0">
                <a:ea typeface="a옛날목욕탕L"/>
              </a:rPr>
              <a:t> 트리 구조를 생성</a:t>
            </a:r>
            <a:endParaRPr lang="en-US" altLang="ko-KR" sz="1400" b="1" dirty="0">
              <a:ea typeface="a옛날목욕탕L"/>
            </a:endParaRPr>
          </a:p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    ex) H-clustering</a:t>
            </a:r>
          </a:p>
          <a:p>
            <a:endParaRPr lang="en-US" altLang="ko-KR" sz="1400" b="1" dirty="0" smtClean="0">
              <a:ea typeface="a옛날목욕탕L"/>
            </a:endParaRPr>
          </a:p>
          <a:p>
            <a:r>
              <a:rPr lang="en-US" altLang="ko-KR" sz="1400" b="1" dirty="0" smtClean="0">
                <a:ea typeface="a옛날목욕탕L"/>
              </a:rPr>
              <a:t> </a:t>
            </a:r>
            <a:r>
              <a:rPr lang="en-US" altLang="ko-KR" sz="1400" b="1" dirty="0" smtClean="0">
                <a:ea typeface="a옛날목욕탕L"/>
              </a:rPr>
              <a:t>- </a:t>
            </a:r>
            <a:r>
              <a:rPr lang="ko-KR" altLang="en-US" sz="1400" b="1" dirty="0" smtClean="0">
                <a:ea typeface="a옛날목욕탕L"/>
              </a:rPr>
              <a:t>비계층적 군집화 </a:t>
            </a:r>
            <a:r>
              <a:rPr lang="en-US" altLang="ko-KR" sz="1400" b="1" dirty="0" smtClean="0">
                <a:ea typeface="a옛날목욕탕L"/>
              </a:rPr>
              <a:t>:</a:t>
            </a:r>
            <a:r>
              <a:rPr lang="ko-KR" altLang="en-US" sz="1400" b="1" dirty="0" smtClean="0">
                <a:ea typeface="a옛날목욕탕L"/>
              </a:rPr>
              <a:t> 사전에 정해진 군집의 개수에 따라 데이터 군집화</a:t>
            </a:r>
            <a:endParaRPr lang="en-US" altLang="ko-KR" sz="1400" b="1" dirty="0" smtClean="0">
              <a:ea typeface="a옛날목욕탕L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    ex)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K-means,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옛날목욕탕L"/>
              </a:rPr>
              <a:t>DBSCAN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ea typeface="a옛날목욕탕L"/>
            </a:endParaRPr>
          </a:p>
        </p:txBody>
      </p:sp>
    </p:spTree>
    <p:extLst>
      <p:ext uri="{BB962C8B-B14F-4D97-AF65-F5344CB8AC3E}">
        <p14:creationId xmlns:p14="http://schemas.microsoft.com/office/powerpoint/2010/main" val="10919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280104" y="2023168"/>
            <a:ext cx="0" cy="130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912019" y="1433781"/>
            <a:ext cx="5556027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모델 내부 평가</a:t>
            </a:r>
            <a:endParaRPr lang="ko-KR" altLang="en-US" sz="3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모델 평가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21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상자 2"/>
          <p:cNvSpPr txBox="1"/>
          <p:nvPr/>
        </p:nvSpPr>
        <p:spPr>
          <a:xfrm>
            <a:off x="611560" y="206769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KoreanYNMYTL" charset="-127"/>
                <a:ea typeface="KoreanYNMYTL" charset="-127"/>
                <a:cs typeface="KoreanYNMYTL" charset="-127"/>
              </a:rPr>
              <a:t>2</a:t>
            </a:r>
            <a:r>
              <a:rPr kumimoji="1" lang="en-US" altLang="ko-KR" sz="2000" b="1" dirty="0" smtClean="0">
                <a:latin typeface="KoreanYNMYTL" charset="-127"/>
                <a:ea typeface="KoreanYNMYTL" charset="-127"/>
                <a:cs typeface="KoreanYNMYTL" charset="-127"/>
              </a:rPr>
              <a:t>. Silhouette</a:t>
            </a:r>
            <a:endParaRPr kumimoji="1" lang="ko-KR" altLang="en-US" sz="2000" b="1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텍스트 상자 22"/>
              <p:cNvSpPr txBox="1"/>
              <p:nvPr/>
            </p:nvSpPr>
            <p:spPr>
              <a:xfrm>
                <a:off x="611560" y="2551627"/>
                <a:ext cx="1872208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𝑖</m:t>
                    </m:r>
                    <m:r>
                      <a:rPr kumimoji="1" lang="en-US" altLang="ko-KR" sz="1600" b="0" i="1" smtClean="0">
                        <a:latin typeface="Cambria Math" charset="0"/>
                        <a:ea typeface="KoreanYNMYTL" charset="-127"/>
                        <a:cs typeface="KoreanYNMYTL" charset="-127"/>
                      </a:rPr>
                      <m:t>)=</m:t>
                    </m:r>
                    <m:f>
                      <m:fPr>
                        <m:ctrlPr>
                          <a:rPr kumimoji="1" lang="mr-IN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𝑏</m:t>
                        </m:r>
                        <m:d>
                          <m:d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−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𝑎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(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ko-KR" sz="1600" b="0" i="0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max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⁡{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𝑎</m:t>
                        </m:r>
                        <m:d>
                          <m:d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, </m:t>
                        </m:r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𝑏</m:t>
                        </m:r>
                        <m:d>
                          <m:dPr>
                            <m:ctrlP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</m:ctrlPr>
                          </m:dPr>
                          <m:e>
                            <m:r>
                              <a:rPr kumimoji="1" lang="en-US" altLang="ko-KR" sz="1600" b="0" i="1" smtClean="0">
                                <a:latin typeface="Cambria Math" charset="0"/>
                                <a:ea typeface="KoreanYNMYTL" charset="-127"/>
                                <a:cs typeface="KoreanYNMYTL" charset="-127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ko-KR" sz="1600" b="0" i="1" smtClean="0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}</m:t>
                        </m:r>
                      </m:den>
                    </m:f>
                  </m:oMath>
                </a14:m>
                <a:r>
                  <a:rPr kumimoji="1" lang="en-US" altLang="ko-KR" sz="16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</a:t>
                </a:r>
              </a:p>
            </p:txBody>
          </p:sp>
        </mc:Choice>
        <mc:Fallback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51627"/>
                <a:ext cx="1872208" cy="690895"/>
              </a:xfrm>
              <a:prstGeom prst="rect">
                <a:avLst/>
              </a:prstGeom>
              <a:blipFill rotWithShape="0">
                <a:blip r:embed="rId4"/>
                <a:stretch>
                  <a:fillRect b="-318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8"/>
          <p:cNvSpPr txBox="1"/>
          <p:nvPr/>
        </p:nvSpPr>
        <p:spPr>
          <a:xfrm>
            <a:off x="971600" y="3858602"/>
            <a:ext cx="348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S(</a:t>
            </a:r>
            <a:r>
              <a:rPr kumimoji="1" lang="en-US" altLang="ko-KR" dirty="0" err="1" smtClean="0">
                <a:latin typeface="KoreanYNMYTL" charset="-127"/>
                <a:ea typeface="KoreanYNMYTL" charset="-127"/>
                <a:cs typeface="KoreanYNMYTL" charset="-127"/>
              </a:rPr>
              <a:t>i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)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가 </a:t>
            </a:r>
            <a:r>
              <a:rPr kumimoji="1" lang="en-US" altLang="ko-KR" dirty="0" smtClean="0">
                <a:latin typeface="KoreanYNMYTL" charset="-127"/>
                <a:ea typeface="KoreanYNMYTL" charset="-127"/>
                <a:cs typeface="KoreanYNMYTL" charset="-127"/>
              </a:rPr>
              <a:t>1</a:t>
            </a:r>
            <a:r>
              <a:rPr kumimoji="1" lang="ko-KR" altLang="en-US" dirty="0" smtClean="0">
                <a:latin typeface="KoreanYNMYTL" charset="-127"/>
                <a:ea typeface="KoreanYNMYTL" charset="-127"/>
                <a:cs typeface="KoreanYNMYTL" charset="-127"/>
              </a:rPr>
              <a:t>에 가까울 수록 좋은 모델</a:t>
            </a:r>
            <a:endParaRPr kumimoji="1" lang="ko-KR" altLang="en-US" dirty="0">
              <a:latin typeface="KoreanYNMYTL" charset="-127"/>
              <a:ea typeface="KoreanYNMYTL" charset="-127"/>
              <a:cs typeface="KoreanYNMYTL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2771800" y="2499742"/>
                <a:ext cx="289327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100" i="1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𝑎</m:t>
                    </m:r>
                    <m:d>
                      <m:dPr>
                        <m:ctrlPr>
                          <a:rPr kumimoji="1" lang="en-US" altLang="ko-KR" sz="1100" i="1">
                            <a:latin typeface="KoreanYNMYTL" charset="-127"/>
                            <a:ea typeface="KoreanYNMYTL" charset="-127"/>
                            <a:cs typeface="KoreanYNMYTL" charset="-127"/>
                          </a:rPr>
                        </m:ctrlPr>
                      </m:dPr>
                      <m:e>
                        <m:r>
                          <a:rPr kumimoji="1" lang="en-US" altLang="ko-KR" sz="1100" i="1">
                            <a:latin typeface="KoreanYNMYTL" charset="-127"/>
                            <a:ea typeface="KoreanYNMYTL" charset="-127"/>
                            <a:cs typeface="KoreanYNMYTL" charset="-127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ko-KR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: </a:t>
                </a:r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객체 </a:t>
                </a:r>
                <a:r>
                  <a:rPr lang="en-US" altLang="ko-KR" sz="1100" dirty="0" err="1" smtClean="0">
                    <a:latin typeface="KoreanYNMYTL" charset="-127"/>
                    <a:ea typeface="KoreanYNMYTL" charset="-127"/>
                    <a:cs typeface="KoreanYNMYTL" charset="-127"/>
                  </a:rPr>
                  <a:t>i</a:t>
                </a:r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로부터 같은 군집 내 </a:t>
                </a:r>
                <a:endParaRPr lang="en-US" altLang="ko-KR" sz="1100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  <a:p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모든 다른 객체들 사이 평균 거리</a:t>
                </a:r>
                <a:endParaRPr lang="ko-KR" altLang="en-US" sz="1100" dirty="0">
                  <a:latin typeface="KoreanYNMYTL" charset="-127"/>
                  <a:ea typeface="KoreanYNMYTL" charset="-127"/>
                  <a:cs typeface="KoreanYNMYTL" charset="-127"/>
                </a:endParaRPr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499742"/>
                <a:ext cx="2893277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2771800" y="2932370"/>
                <a:ext cx="301782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100" b="0" i="1" smtClean="0">
                        <a:latin typeface="KoreanYNMYTL" charset="-127"/>
                        <a:ea typeface="KoreanYNMYTL" charset="-127"/>
                        <a:cs typeface="KoreanYNMYTL" charset="-127"/>
                      </a:rPr>
                      <m:t>𝑏</m:t>
                    </m:r>
                    <m:r>
                      <a:rPr kumimoji="1" lang="en-US" altLang="ko-KR" sz="1100" i="1">
                        <a:latin typeface="KoreanYNMYTL" charset="-127"/>
                        <a:ea typeface="KoreanYNMYTL" charset="-127"/>
                        <a:cs typeface="KoreanYNMYTL" charset="-127"/>
                      </a:rPr>
                      <m:t>(</m:t>
                    </m:r>
                    <m:r>
                      <a:rPr kumimoji="1" lang="en-US" altLang="ko-KR" sz="1100" i="1">
                        <a:latin typeface="KoreanYNMYTL" charset="-127"/>
                        <a:ea typeface="KoreanYNMYTL" charset="-127"/>
                        <a:cs typeface="KoreanYNMYTL" charset="-127"/>
                      </a:rPr>
                      <m:t>𝑖</m:t>
                    </m:r>
                    <m:r>
                      <a:rPr kumimoji="1" lang="en-US" altLang="ko-KR" sz="1100" i="1">
                        <a:latin typeface="KoreanYNMYTL" charset="-127"/>
                        <a:ea typeface="KoreanYNMYTL" charset="-127"/>
                        <a:cs typeface="KoreanYNMYTL" charset="-127"/>
                      </a:rPr>
                      <m:t>)</m:t>
                    </m:r>
                  </m:oMath>
                </a14:m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</a:t>
                </a:r>
                <a:r>
                  <a:rPr lang="en-US" altLang="ko-KR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:</a:t>
                </a:r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 객체 </a:t>
                </a:r>
                <a:r>
                  <a:rPr lang="en-US" altLang="ko-KR" sz="1100" dirty="0" err="1" smtClean="0">
                    <a:latin typeface="KoreanYNMYTL" charset="-127"/>
                    <a:ea typeface="KoreanYNMYTL" charset="-127"/>
                    <a:cs typeface="KoreanYNMYTL" charset="-127"/>
                  </a:rPr>
                  <a:t>i</a:t>
                </a:r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로부터 다른 군집 내 </a:t>
                </a:r>
                <a:endParaRPr lang="en-US" altLang="ko-KR" sz="1100" dirty="0" smtClean="0">
                  <a:latin typeface="KoreanYNMYTL" charset="-127"/>
                  <a:ea typeface="KoreanYNMYTL" charset="-127"/>
                  <a:cs typeface="KoreanYNMYTL" charset="-127"/>
                </a:endParaRPr>
              </a:p>
              <a:p>
                <a:r>
                  <a:rPr lang="ko-KR" altLang="en-US" sz="1100" dirty="0" smtClean="0">
                    <a:latin typeface="KoreanYNMYTL" charset="-127"/>
                    <a:ea typeface="KoreanYNMYTL" charset="-127"/>
                    <a:cs typeface="KoreanYNMYTL" charset="-127"/>
                  </a:rPr>
                  <a:t>객체들 사이의 평균 거리 중 최소값</a:t>
                </a:r>
                <a:endParaRPr lang="ko-KR" altLang="en-US" sz="1100" dirty="0">
                  <a:latin typeface="KoreanYNMYTL" charset="-127"/>
                  <a:ea typeface="KoreanYNMYTL" charset="-127"/>
                  <a:cs typeface="KoreanYNMYTL" charset="-127"/>
                </a:endParaRPr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932370"/>
                <a:ext cx="3017822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07" y="1393301"/>
            <a:ext cx="3159895" cy="31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88804" y="483518"/>
            <a:ext cx="4259168" cy="3545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99700" y="483518"/>
            <a:ext cx="2448272" cy="3475680"/>
            <a:chOff x="2275364" y="915566"/>
            <a:chExt cx="2448272" cy="3475680"/>
          </a:xfrm>
        </p:grpSpPr>
        <p:sp>
          <p:nvSpPr>
            <p:cNvPr id="4" name="직사각형 3"/>
            <p:cNvSpPr/>
            <p:nvPr/>
          </p:nvSpPr>
          <p:spPr>
            <a:xfrm>
              <a:off x="2275364" y="915566"/>
              <a:ext cx="2448272" cy="22322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 rot="11700000">
              <a:off x="3841153" y="3023094"/>
              <a:ext cx="720080" cy="1368152"/>
            </a:xfrm>
            <a:prstGeom prst="trapezoid">
              <a:avLst>
                <a:gd name="adj" fmla="val 360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5515724" y="314243"/>
            <a:ext cx="2603056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spc="-3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Q </a:t>
            </a:r>
            <a:r>
              <a:rPr lang="en-US" altLang="ko-KR" sz="4800" spc="-3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&amp;</a:t>
            </a:r>
            <a:r>
              <a:rPr lang="en-US" altLang="ko-KR" sz="6600" spc="-300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A</a:t>
            </a:r>
            <a:endParaRPr lang="ko-KR" altLang="en-US" sz="6600" spc="-300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52036" y="3683193"/>
            <a:ext cx="323812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들어주셔서 감사합니다</a:t>
            </a:r>
            <a:r>
              <a:rPr lang="en-US" altLang="ko-KR" sz="1600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6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563888" y="627534"/>
            <a:ext cx="3238128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500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끝</a:t>
            </a:r>
            <a:r>
              <a:rPr lang="en-US" altLang="ko-KR" sz="3500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!</a:t>
            </a:r>
            <a:endParaRPr lang="ko-KR" altLang="en-US" sz="35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966028" y="2236821"/>
            <a:ext cx="0" cy="887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215339" y="4943445"/>
            <a:ext cx="928661" cy="200073"/>
            <a:chOff x="8215339" y="4943445"/>
            <a:chExt cx="928661" cy="200073"/>
          </a:xfrm>
        </p:grpSpPr>
        <p:pic>
          <p:nvPicPr>
            <p:cNvPr id="12" name="Picture 2" descr="C:\Users\SHIN\Desktop\copyrigh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215339" y="4970161"/>
              <a:ext cx="500066" cy="17335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8667588" y="4943445"/>
              <a:ext cx="4764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err="1" smtClean="0">
                  <a:solidFill>
                    <a:schemeClr val="bg1">
                      <a:lumMod val="65000"/>
                    </a:schemeClr>
                  </a:solidFill>
                </a:rPr>
                <a:t>ToBig’s</a:t>
              </a:r>
              <a:endParaRPr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01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ㅣ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군집화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(Clustering)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34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R 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교육 세미나 </a:t>
              </a:r>
              <a:r>
                <a:rPr lang="en-US" altLang="ko-KR" sz="9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</a:t>
              </a: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주차</a:t>
              </a:r>
              <a:endParaRPr lang="en-US" altLang="ko-KR" sz="9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클러스터링</a:t>
              </a:r>
              <a:r>
                <a:rPr lang="en-US" altLang="ko-KR" sz="9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(Clustering)</a:t>
              </a:r>
              <a:endParaRPr lang="ko-KR" altLang="en-US" sz="9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cxnSp>
          <p:nvCxnSpPr>
            <p:cNvPr id="35" name="직선 연결선 2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4"/>
          <a:stretch/>
        </p:blipFill>
        <p:spPr>
          <a:xfrm>
            <a:off x="1051880" y="2596028"/>
            <a:ext cx="2764036" cy="1872208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-252536" y="1491630"/>
            <a:ext cx="38164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군집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 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옛날목욕탕M" pitchFamily="18" charset="-127"/>
                <a:ea typeface="a옛날목욕탕M" pitchFamily="18" charset="-127"/>
              </a:rPr>
              <a:t>분석의 유형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a옛날목욕탕M" pitchFamily="18" charset="-127"/>
              <a:ea typeface="a옛날목욕탕M" pitchFamily="18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35496" y="4731990"/>
            <a:ext cx="7272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900" dirty="0" smtClean="0">
                <a:hlinkClick r:id="rId5"/>
              </a:rPr>
              <a:t>https://www.stat.berkeley.edu/~s133/dendo1.png</a:t>
            </a:r>
            <a:endParaRPr kumimoji="1"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https://www.mathworks.com/matlabcentral/mlc-downloads/downloads/submissions/24616/versions/14/screenshot.jpg</a:t>
            </a:r>
          </a:p>
          <a:p>
            <a:pPr marL="171450" indent="-171450">
              <a:buFontTx/>
              <a:buChar char="-"/>
            </a:pPr>
            <a:endParaRPr kumimoji="1"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2579074"/>
            <a:ext cx="2548408" cy="1907899"/>
          </a:xfrm>
          <a:prstGeom prst="rect">
            <a:avLst/>
          </a:prstGeom>
        </p:spPr>
      </p:pic>
      <p:sp>
        <p:nvSpPr>
          <p:cNvPr id="26" name="TextBox 1"/>
          <p:cNvSpPr txBox="1"/>
          <p:nvPr/>
        </p:nvSpPr>
        <p:spPr>
          <a:xfrm>
            <a:off x="1395388" y="2211710"/>
            <a:ext cx="2077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a옛날목욕탕L"/>
              </a:rPr>
              <a:t>계층적 군집화</a:t>
            </a:r>
            <a:r>
              <a:rPr lang="en-US" altLang="ko-KR" sz="1200" b="1" dirty="0" smtClean="0">
                <a:ea typeface="a옛날목욕탕L"/>
              </a:rPr>
              <a:t>(H-Clustering)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618254" y="2227174"/>
            <a:ext cx="205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a옛날목욕탕L"/>
              </a:rPr>
              <a:t>비계층적 군집화</a:t>
            </a:r>
            <a:r>
              <a:rPr lang="en-US" altLang="ko-KR" sz="1200" b="1" dirty="0" smtClean="0">
                <a:ea typeface="a옛날목욕탕L"/>
              </a:rPr>
              <a:t>(K-Means)</a:t>
            </a:r>
            <a:r>
              <a:rPr lang="ko-KR" altLang="en-US" sz="1200" b="1" dirty="0" smtClean="0">
                <a:ea typeface="a옛날목욕탕L"/>
              </a:rPr>
              <a:t> </a:t>
            </a:r>
            <a:endParaRPr lang="en-US" altLang="ko-KR" sz="1200" b="1" dirty="0" smtClean="0">
              <a:ea typeface="a옛날목욕탕L"/>
            </a:endParaRPr>
          </a:p>
        </p:txBody>
      </p:sp>
    </p:spTree>
    <p:extLst>
      <p:ext uri="{BB962C8B-B14F-4D97-AF65-F5344CB8AC3E}">
        <p14:creationId xmlns:p14="http://schemas.microsoft.com/office/powerpoint/2010/main" val="4728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2732</Words>
  <Application>Microsoft Macintosh PowerPoint</Application>
  <PresentationFormat>화면 슬라이드 쇼(16:9)</PresentationFormat>
  <Paragraphs>689</Paragraphs>
  <Slides>81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3" baseType="lpstr">
      <vt:lpstr>맑은 고딕</vt:lpstr>
      <vt:lpstr>a옛날목욕탕B</vt:lpstr>
      <vt:lpstr>a옛날목욕탕L</vt:lpstr>
      <vt:lpstr>a옛날목욕탕M</vt:lpstr>
      <vt:lpstr>Cambria Math</vt:lpstr>
      <vt:lpstr>KoreanYNMYTB</vt:lpstr>
      <vt:lpstr>KoreanYNMYTL</vt:lpstr>
      <vt:lpstr>Mangal</vt:lpstr>
      <vt:lpstr>SeoulNamsan CL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투빅스 7&amp;8기 1주차 강의 R고리즘</dc:title>
  <dc:creator>krlee</dc:creator>
  <cp:lastModifiedBy>이광록</cp:lastModifiedBy>
  <cp:revision>265</cp:revision>
  <dcterms:created xsi:type="dcterms:W3CDTF">2014-05-09T00:22:11Z</dcterms:created>
  <dcterms:modified xsi:type="dcterms:W3CDTF">2017-08-02T06:33:08Z</dcterms:modified>
</cp:coreProperties>
</file>